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0" r:id="rId6"/>
    <p:sldId id="268" r:id="rId7"/>
    <p:sldId id="272" r:id="rId8"/>
    <p:sldId id="278" r:id="rId9"/>
    <p:sldId id="290" r:id="rId10"/>
    <p:sldId id="285" r:id="rId11"/>
    <p:sldId id="274" r:id="rId12"/>
    <p:sldId id="280" r:id="rId13"/>
    <p:sldId id="281" r:id="rId14"/>
    <p:sldId id="271" r:id="rId15"/>
    <p:sldId id="283" r:id="rId16"/>
    <p:sldId id="284" r:id="rId17"/>
    <p:sldId id="291" r:id="rId18"/>
    <p:sldId id="265" r:id="rId19"/>
    <p:sldId id="279" r:id="rId20"/>
    <p:sldId id="282" r:id="rId21"/>
    <p:sldId id="288" r:id="rId22"/>
    <p:sldId id="292" r:id="rId23"/>
    <p:sldId id="293" r:id="rId24"/>
    <p:sldId id="26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21"/>
    <a:srgbClr val="F2F2F2"/>
    <a:srgbClr val="014067"/>
    <a:srgbClr val="3F3F3F"/>
    <a:srgbClr val="014E7D"/>
    <a:srgbClr val="013657"/>
    <a:srgbClr val="01456F"/>
    <a:srgbClr val="014B79"/>
    <a:srgbClr val="0937C9"/>
    <a:srgbClr val="0027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80857-FCDF-4C69-8379-29C080CD2CAD}" v="58" dt="2021-03-13T04:55:43.650"/>
    <p1510:client id="{B8D74DF0-A013-47F2-B4C0-7CE4548BF479}" v="95" dt="2021-03-13T02:33:38.5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 autoAdjust="0"/>
    <p:restoredTop sz="94687" autoAdjust="0"/>
  </p:normalViewPr>
  <p:slideViewPr>
    <p:cSldViewPr snapToGrid="0" showGuides="1">
      <p:cViewPr varScale="1">
        <p:scale>
          <a:sx n="104" d="100"/>
          <a:sy n="104" d="100"/>
        </p:scale>
        <p:origin x="1000" y="20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DD13B-EB26-4565-901A-36D220B14C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DBC1F79-09C7-46C3-8835-7B18D571E9B7}">
      <dgm:prSet/>
      <dgm:spPr/>
      <dgm:t>
        <a:bodyPr/>
        <a:lstStyle/>
        <a:p>
          <a:r>
            <a:rPr lang="en-US" b="0" i="0" baseline="0"/>
            <a:t>One of the hardest aspects of solving for an optimal portfolio is balancing risk and reward. This problem can be understood in terms of a convex optimization problem.</a:t>
          </a:r>
          <a:endParaRPr lang="en-US"/>
        </a:p>
      </dgm:t>
    </dgm:pt>
    <dgm:pt modelId="{CB75362A-BA0E-4E14-A7FA-81F6536B624B}" type="parTrans" cxnId="{967B09F5-7792-45E3-8E47-901BE9F7D045}">
      <dgm:prSet/>
      <dgm:spPr/>
      <dgm:t>
        <a:bodyPr/>
        <a:lstStyle/>
        <a:p>
          <a:endParaRPr lang="en-US"/>
        </a:p>
      </dgm:t>
    </dgm:pt>
    <dgm:pt modelId="{2FD37597-0B78-49E7-8393-E66092923127}" type="sibTrans" cxnId="{967B09F5-7792-45E3-8E47-901BE9F7D045}">
      <dgm:prSet/>
      <dgm:spPr/>
      <dgm:t>
        <a:bodyPr/>
        <a:lstStyle/>
        <a:p>
          <a:endParaRPr lang="en-US"/>
        </a:p>
      </dgm:t>
    </dgm:pt>
    <dgm:pt modelId="{C33A121A-80CC-4E71-9AA8-1CEBBB2C31C9}">
      <dgm:prSet/>
      <dgm:spPr/>
      <dgm:t>
        <a:bodyPr/>
        <a:lstStyle/>
        <a:p>
          <a:r>
            <a:rPr lang="en-US" b="0" i="0" baseline="0"/>
            <a:t>A set of convex optimization techniques have been developed to solve for an optimal portfolio. The General Efficient Frontier algorithm has a readily-available implementation and was selected as an initial solution.</a:t>
          </a:r>
          <a:endParaRPr lang="en-US"/>
        </a:p>
      </dgm:t>
    </dgm:pt>
    <dgm:pt modelId="{B03B94B9-9051-4365-9A23-040F2579F4C3}" type="parTrans" cxnId="{25E465CB-FF0C-4AAB-9D78-E663EB1F6007}">
      <dgm:prSet/>
      <dgm:spPr/>
      <dgm:t>
        <a:bodyPr/>
        <a:lstStyle/>
        <a:p>
          <a:endParaRPr lang="en-US"/>
        </a:p>
      </dgm:t>
    </dgm:pt>
    <dgm:pt modelId="{B6136243-38C8-41F8-A29F-E0C056250204}" type="sibTrans" cxnId="{25E465CB-FF0C-4AAB-9D78-E663EB1F6007}">
      <dgm:prSet/>
      <dgm:spPr/>
      <dgm:t>
        <a:bodyPr/>
        <a:lstStyle/>
        <a:p>
          <a:endParaRPr lang="en-US"/>
        </a:p>
      </dgm:t>
    </dgm:pt>
    <dgm:pt modelId="{32975EAA-0A4C-4FF1-96AE-8FC5E0C4D10A}">
      <dgm:prSet/>
      <dgm:spPr/>
      <dgm:t>
        <a:bodyPr/>
        <a:lstStyle/>
        <a:p>
          <a:r>
            <a:rPr lang="en-US" b="0" i="0" baseline="0"/>
            <a:t>The Efficient Frontier algorithm computes a sample covariance matrix based on industry price history and solves the optimization problem maximizing the Sharpe Ratio. This produces a weight vector representing the optimal allocation.</a:t>
          </a:r>
          <a:endParaRPr lang="en-US"/>
        </a:p>
      </dgm:t>
    </dgm:pt>
    <dgm:pt modelId="{066BC9DD-DF53-4DAD-9765-8C396026EE07}" type="parTrans" cxnId="{12819457-945B-46E3-84CC-FF121AA539EE}">
      <dgm:prSet/>
      <dgm:spPr/>
      <dgm:t>
        <a:bodyPr/>
        <a:lstStyle/>
        <a:p>
          <a:endParaRPr lang="en-US"/>
        </a:p>
      </dgm:t>
    </dgm:pt>
    <dgm:pt modelId="{E512A4C1-0BBD-4930-A183-345683560102}" type="sibTrans" cxnId="{12819457-945B-46E3-84CC-FF121AA539EE}">
      <dgm:prSet/>
      <dgm:spPr/>
      <dgm:t>
        <a:bodyPr/>
        <a:lstStyle/>
        <a:p>
          <a:endParaRPr lang="en-US"/>
        </a:p>
      </dgm:t>
    </dgm:pt>
    <dgm:pt modelId="{1C3F5B4F-57B3-4705-838B-765907ADEF18}" type="pres">
      <dgm:prSet presAssocID="{BBDDD13B-EB26-4565-901A-36D220B14C73}" presName="linear" presStyleCnt="0">
        <dgm:presLayoutVars>
          <dgm:animLvl val="lvl"/>
          <dgm:resizeHandles val="exact"/>
        </dgm:presLayoutVars>
      </dgm:prSet>
      <dgm:spPr/>
    </dgm:pt>
    <dgm:pt modelId="{D2BE63AA-ACF3-4FCD-AC2D-FF1FF05D8E9B}" type="pres">
      <dgm:prSet presAssocID="{1DBC1F79-09C7-46C3-8835-7B18D571E9B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39E4644-28B1-4B61-9909-6A46EBEF651B}" type="pres">
      <dgm:prSet presAssocID="{2FD37597-0B78-49E7-8393-E66092923127}" presName="spacer" presStyleCnt="0"/>
      <dgm:spPr/>
    </dgm:pt>
    <dgm:pt modelId="{1299ADA5-60F7-4038-A5AE-17D337E3561E}" type="pres">
      <dgm:prSet presAssocID="{C33A121A-80CC-4E71-9AA8-1CEBBB2C31C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7C0C3D2-C330-4D99-9FBC-6E784E1BBB15}" type="pres">
      <dgm:prSet presAssocID="{B6136243-38C8-41F8-A29F-E0C056250204}" presName="spacer" presStyleCnt="0"/>
      <dgm:spPr/>
    </dgm:pt>
    <dgm:pt modelId="{6255F012-3E91-476A-A950-3A96BEBE5429}" type="pres">
      <dgm:prSet presAssocID="{32975EAA-0A4C-4FF1-96AE-8FC5E0C4D10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B3E5413-5E9E-4B22-96C0-D91259F3CD6C}" type="presOf" srcId="{C33A121A-80CC-4E71-9AA8-1CEBBB2C31C9}" destId="{1299ADA5-60F7-4038-A5AE-17D337E3561E}" srcOrd="0" destOrd="0" presId="urn:microsoft.com/office/officeart/2005/8/layout/vList2"/>
    <dgm:cxn modelId="{12819457-945B-46E3-84CC-FF121AA539EE}" srcId="{BBDDD13B-EB26-4565-901A-36D220B14C73}" destId="{32975EAA-0A4C-4FF1-96AE-8FC5E0C4D10A}" srcOrd="2" destOrd="0" parTransId="{066BC9DD-DF53-4DAD-9765-8C396026EE07}" sibTransId="{E512A4C1-0BBD-4930-A183-345683560102}"/>
    <dgm:cxn modelId="{5955E585-2949-4CC0-92C4-12CB4A03864F}" type="presOf" srcId="{1DBC1F79-09C7-46C3-8835-7B18D571E9B7}" destId="{D2BE63AA-ACF3-4FCD-AC2D-FF1FF05D8E9B}" srcOrd="0" destOrd="0" presId="urn:microsoft.com/office/officeart/2005/8/layout/vList2"/>
    <dgm:cxn modelId="{66E61CA5-3F1A-4DC0-8868-1118212BED08}" type="presOf" srcId="{32975EAA-0A4C-4FF1-96AE-8FC5E0C4D10A}" destId="{6255F012-3E91-476A-A950-3A96BEBE5429}" srcOrd="0" destOrd="0" presId="urn:microsoft.com/office/officeart/2005/8/layout/vList2"/>
    <dgm:cxn modelId="{CB37BDC4-3FC1-4326-AA21-D68B08ED5874}" type="presOf" srcId="{BBDDD13B-EB26-4565-901A-36D220B14C73}" destId="{1C3F5B4F-57B3-4705-838B-765907ADEF18}" srcOrd="0" destOrd="0" presId="urn:microsoft.com/office/officeart/2005/8/layout/vList2"/>
    <dgm:cxn modelId="{25E465CB-FF0C-4AAB-9D78-E663EB1F6007}" srcId="{BBDDD13B-EB26-4565-901A-36D220B14C73}" destId="{C33A121A-80CC-4E71-9AA8-1CEBBB2C31C9}" srcOrd="1" destOrd="0" parTransId="{B03B94B9-9051-4365-9A23-040F2579F4C3}" sibTransId="{B6136243-38C8-41F8-A29F-E0C056250204}"/>
    <dgm:cxn modelId="{967B09F5-7792-45E3-8E47-901BE9F7D045}" srcId="{BBDDD13B-EB26-4565-901A-36D220B14C73}" destId="{1DBC1F79-09C7-46C3-8835-7B18D571E9B7}" srcOrd="0" destOrd="0" parTransId="{CB75362A-BA0E-4E14-A7FA-81F6536B624B}" sibTransId="{2FD37597-0B78-49E7-8393-E66092923127}"/>
    <dgm:cxn modelId="{14DB7706-C8D0-48C5-A707-BEA78BCE5509}" type="presParOf" srcId="{1C3F5B4F-57B3-4705-838B-765907ADEF18}" destId="{D2BE63AA-ACF3-4FCD-AC2D-FF1FF05D8E9B}" srcOrd="0" destOrd="0" presId="urn:microsoft.com/office/officeart/2005/8/layout/vList2"/>
    <dgm:cxn modelId="{AD01829B-138D-433E-887F-AF383CCCE178}" type="presParOf" srcId="{1C3F5B4F-57B3-4705-838B-765907ADEF18}" destId="{939E4644-28B1-4B61-9909-6A46EBEF651B}" srcOrd="1" destOrd="0" presId="urn:microsoft.com/office/officeart/2005/8/layout/vList2"/>
    <dgm:cxn modelId="{4DB45682-6374-4115-B4B5-60F1B2AC76B7}" type="presParOf" srcId="{1C3F5B4F-57B3-4705-838B-765907ADEF18}" destId="{1299ADA5-60F7-4038-A5AE-17D337E3561E}" srcOrd="2" destOrd="0" presId="urn:microsoft.com/office/officeart/2005/8/layout/vList2"/>
    <dgm:cxn modelId="{76338E4A-DE44-40C0-B675-B78316B295E9}" type="presParOf" srcId="{1C3F5B4F-57B3-4705-838B-765907ADEF18}" destId="{97C0C3D2-C330-4D99-9FBC-6E784E1BBB15}" srcOrd="3" destOrd="0" presId="urn:microsoft.com/office/officeart/2005/8/layout/vList2"/>
    <dgm:cxn modelId="{93C0AB4F-B73A-4300-ABBF-89F5C3CE21A5}" type="presParOf" srcId="{1C3F5B4F-57B3-4705-838B-765907ADEF18}" destId="{6255F012-3E91-476A-A950-3A96BEBE542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574C46-6E85-4668-A8E9-3C3147314045}" type="doc">
      <dgm:prSet loTypeId="urn:microsoft.com/office/officeart/2009/3/layout/IncreasingArrowsProcess" loCatId="process" qsTypeId="urn:microsoft.com/office/officeart/2005/8/quickstyle/simple5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3F3292A0-4E4C-4F6D-8180-08F0F76E3BE0}">
      <dgm:prSet phldrT="[Text]" custT="1"/>
      <dgm:spPr/>
      <dgm:t>
        <a:bodyPr/>
        <a:lstStyle/>
        <a:p>
          <a:r>
            <a:rPr lang="en-US" sz="1100" b="0" dirty="0"/>
            <a:t>All industries</a:t>
          </a:r>
        </a:p>
      </dgm:t>
    </dgm:pt>
    <dgm:pt modelId="{588DA388-DCB6-4890-8896-81DAD103AE6C}" type="parTrans" cxnId="{2CB8BE16-70D1-409D-9335-C9DCB043A517}">
      <dgm:prSet/>
      <dgm:spPr/>
      <dgm:t>
        <a:bodyPr/>
        <a:lstStyle/>
        <a:p>
          <a:endParaRPr lang="en-US" sz="3200" b="0"/>
        </a:p>
      </dgm:t>
    </dgm:pt>
    <dgm:pt modelId="{E78E9808-6348-41DA-8F0C-C1F23D1BDC4F}" type="sibTrans" cxnId="{2CB8BE16-70D1-409D-9335-C9DCB043A517}">
      <dgm:prSet/>
      <dgm:spPr/>
      <dgm:t>
        <a:bodyPr/>
        <a:lstStyle/>
        <a:p>
          <a:endParaRPr lang="en-US" sz="3200" b="0"/>
        </a:p>
      </dgm:t>
    </dgm:pt>
    <dgm:pt modelId="{C71EFA7F-C2F6-4CB4-8392-2FC7DA0060EC}">
      <dgm:prSet phldrT="[Text]" custT="1"/>
      <dgm:spPr/>
      <dgm:t>
        <a:bodyPr/>
        <a:lstStyle/>
        <a:p>
          <a:r>
            <a:rPr lang="en-US" sz="1100" b="0" dirty="0"/>
            <a:t>506 companies listed on the NYSE.</a:t>
          </a:r>
        </a:p>
      </dgm:t>
    </dgm:pt>
    <dgm:pt modelId="{3734202E-23DD-4FD6-A0F2-3832D9982D3B}" type="parTrans" cxnId="{02A995F0-4DB6-4D02-B705-BCCB4725DDFC}">
      <dgm:prSet/>
      <dgm:spPr/>
      <dgm:t>
        <a:bodyPr/>
        <a:lstStyle/>
        <a:p>
          <a:endParaRPr lang="en-US" sz="3200" b="0"/>
        </a:p>
      </dgm:t>
    </dgm:pt>
    <dgm:pt modelId="{043E7843-32D5-48A5-BBA4-FB4BA1CCD7B5}" type="sibTrans" cxnId="{02A995F0-4DB6-4D02-B705-BCCB4725DDFC}">
      <dgm:prSet/>
      <dgm:spPr/>
      <dgm:t>
        <a:bodyPr/>
        <a:lstStyle/>
        <a:p>
          <a:endParaRPr lang="en-US" sz="3200" b="0"/>
        </a:p>
      </dgm:t>
    </dgm:pt>
    <dgm:pt modelId="{5914B755-4DB6-4ACF-B911-6A563A9E66E7}">
      <dgm:prSet phldrT="[Text]" custT="1"/>
      <dgm:spPr/>
      <dgm:t>
        <a:bodyPr/>
        <a:lstStyle/>
        <a:p>
          <a:r>
            <a:rPr lang="en-US" sz="1100" b="0" dirty="0"/>
            <a:t>Balance sheet and valuation analysis</a:t>
          </a:r>
        </a:p>
      </dgm:t>
    </dgm:pt>
    <dgm:pt modelId="{1CA36B05-3B83-496A-A2B9-D3A6ACB6C127}" type="parTrans" cxnId="{74FFCAD7-B2F6-44D9-9717-E1BE4870E7ED}">
      <dgm:prSet/>
      <dgm:spPr/>
      <dgm:t>
        <a:bodyPr/>
        <a:lstStyle/>
        <a:p>
          <a:endParaRPr lang="en-US" sz="3200" b="0"/>
        </a:p>
      </dgm:t>
    </dgm:pt>
    <dgm:pt modelId="{6F119682-8DFD-4636-B287-62971F6D8625}" type="sibTrans" cxnId="{74FFCAD7-B2F6-44D9-9717-E1BE4870E7ED}">
      <dgm:prSet/>
      <dgm:spPr/>
      <dgm:t>
        <a:bodyPr/>
        <a:lstStyle/>
        <a:p>
          <a:endParaRPr lang="en-US" sz="3200" b="0"/>
        </a:p>
      </dgm:t>
    </dgm:pt>
    <dgm:pt modelId="{D39ABF11-5C7C-462E-BF65-B046A2724A37}">
      <dgm:prSet phldrT="[Text]" custT="1"/>
      <dgm:spPr/>
      <dgm:t>
        <a:bodyPr/>
        <a:lstStyle/>
        <a:p>
          <a:r>
            <a:rPr lang="en-US" sz="1100" b="0" dirty="0"/>
            <a:t>Top 50 companies by fundamental analysis.</a:t>
          </a:r>
        </a:p>
      </dgm:t>
    </dgm:pt>
    <dgm:pt modelId="{70F2C9D0-74B3-44D9-80BE-EF57783D209E}" type="parTrans" cxnId="{28FEEC2B-14C2-40CF-8CEF-F8CE8EE74085}">
      <dgm:prSet/>
      <dgm:spPr/>
      <dgm:t>
        <a:bodyPr/>
        <a:lstStyle/>
        <a:p>
          <a:endParaRPr lang="en-US" sz="3200" b="0"/>
        </a:p>
      </dgm:t>
    </dgm:pt>
    <dgm:pt modelId="{81622564-D1F3-44A6-A3D6-C3A1219812D9}" type="sibTrans" cxnId="{28FEEC2B-14C2-40CF-8CEF-F8CE8EE74085}">
      <dgm:prSet/>
      <dgm:spPr/>
      <dgm:t>
        <a:bodyPr/>
        <a:lstStyle/>
        <a:p>
          <a:endParaRPr lang="en-US" sz="3200" b="0"/>
        </a:p>
      </dgm:t>
    </dgm:pt>
    <dgm:pt modelId="{93E1A313-0378-4F17-8F33-34189A3CEBE0}">
      <dgm:prSet phldrT="[Text]" custT="1"/>
      <dgm:spPr/>
      <dgm:t>
        <a:bodyPr/>
        <a:lstStyle/>
        <a:p>
          <a:r>
            <a:rPr lang="en-US" sz="1100" b="0" dirty="0"/>
            <a:t>Efficient Frontier</a:t>
          </a:r>
        </a:p>
      </dgm:t>
    </dgm:pt>
    <dgm:pt modelId="{16E73C82-1932-4423-A498-0ADC384858C1}" type="parTrans" cxnId="{8A47DC65-B37C-44DB-8E47-F32B890A0520}">
      <dgm:prSet/>
      <dgm:spPr/>
      <dgm:t>
        <a:bodyPr/>
        <a:lstStyle/>
        <a:p>
          <a:endParaRPr lang="en-US" sz="3200" b="0"/>
        </a:p>
      </dgm:t>
    </dgm:pt>
    <dgm:pt modelId="{2917806A-6648-4C13-9B4A-D6549C6D1A39}" type="sibTrans" cxnId="{8A47DC65-B37C-44DB-8E47-F32B890A0520}">
      <dgm:prSet/>
      <dgm:spPr/>
      <dgm:t>
        <a:bodyPr/>
        <a:lstStyle/>
        <a:p>
          <a:endParaRPr lang="en-US" sz="3200" b="0"/>
        </a:p>
      </dgm:t>
    </dgm:pt>
    <dgm:pt modelId="{06BFB5FC-1FBE-408A-B254-C8FA68DF8E14}">
      <dgm:prSet phldrT="[Text]" custT="1"/>
      <dgm:spPr/>
      <dgm:t>
        <a:bodyPr/>
        <a:lstStyle/>
        <a:p>
          <a:r>
            <a:rPr lang="en-US" sz="1100" b="0" dirty="0"/>
            <a:t>Top ~63 companies by statistical price performance.</a:t>
          </a:r>
        </a:p>
      </dgm:t>
    </dgm:pt>
    <dgm:pt modelId="{B5C69572-7838-40CF-B641-5FC6A72B8184}" type="parTrans" cxnId="{EAACD6A1-E46E-4C98-A4A5-DF9BE746010F}">
      <dgm:prSet/>
      <dgm:spPr/>
      <dgm:t>
        <a:bodyPr/>
        <a:lstStyle/>
        <a:p>
          <a:endParaRPr lang="en-US" sz="3200" b="0"/>
        </a:p>
      </dgm:t>
    </dgm:pt>
    <dgm:pt modelId="{5B0EF9E3-D088-416B-BABC-2906FCFEDF5A}" type="sibTrans" cxnId="{EAACD6A1-E46E-4C98-A4A5-DF9BE746010F}">
      <dgm:prSet/>
      <dgm:spPr/>
      <dgm:t>
        <a:bodyPr/>
        <a:lstStyle/>
        <a:p>
          <a:endParaRPr lang="en-US" sz="3200" b="0"/>
        </a:p>
      </dgm:t>
    </dgm:pt>
    <dgm:pt modelId="{2995A9C3-B637-4F75-AA25-B5D7909C03F9}">
      <dgm:prSet phldrT="[Text]" custT="1"/>
      <dgm:spPr/>
      <dgm:t>
        <a:bodyPr/>
        <a:lstStyle/>
        <a:p>
          <a:endParaRPr lang="en-US" sz="1100" b="0" dirty="0"/>
        </a:p>
      </dgm:t>
    </dgm:pt>
    <dgm:pt modelId="{9E66E08C-FD68-436C-A676-D1CD586C5667}" type="parTrans" cxnId="{064CBE31-7929-41F5-BFD0-CE3F308D4184}">
      <dgm:prSet/>
      <dgm:spPr/>
      <dgm:t>
        <a:bodyPr/>
        <a:lstStyle/>
        <a:p>
          <a:endParaRPr lang="en-US"/>
        </a:p>
      </dgm:t>
    </dgm:pt>
    <dgm:pt modelId="{F1840800-D0CB-4EFF-9952-9627EA0C8943}" type="sibTrans" cxnId="{064CBE31-7929-41F5-BFD0-CE3F308D4184}">
      <dgm:prSet/>
      <dgm:spPr/>
      <dgm:t>
        <a:bodyPr/>
        <a:lstStyle/>
        <a:p>
          <a:endParaRPr lang="en-US"/>
        </a:p>
      </dgm:t>
    </dgm:pt>
    <dgm:pt modelId="{94DBCEB6-A41F-4D0C-A006-84EB3D7D265C}">
      <dgm:prSet phldrT="[Text]" custT="1"/>
      <dgm:spPr/>
      <dgm:t>
        <a:bodyPr/>
        <a:lstStyle/>
        <a:p>
          <a:endParaRPr lang="en-US" sz="1100" b="0" dirty="0"/>
        </a:p>
      </dgm:t>
    </dgm:pt>
    <dgm:pt modelId="{5B327E18-5406-4705-A039-F5F5BE1AE3B3}" type="parTrans" cxnId="{B6099140-BDC0-40E5-8FB0-C019FA83996B}">
      <dgm:prSet/>
      <dgm:spPr/>
      <dgm:t>
        <a:bodyPr/>
        <a:lstStyle/>
        <a:p>
          <a:endParaRPr lang="en-US"/>
        </a:p>
      </dgm:t>
    </dgm:pt>
    <dgm:pt modelId="{2EB55AA1-0D19-4175-B4F2-D3B7DB13D3CF}" type="sibTrans" cxnId="{B6099140-BDC0-40E5-8FB0-C019FA83996B}">
      <dgm:prSet/>
      <dgm:spPr/>
      <dgm:t>
        <a:bodyPr/>
        <a:lstStyle/>
        <a:p>
          <a:endParaRPr lang="en-US"/>
        </a:p>
      </dgm:t>
    </dgm:pt>
    <dgm:pt modelId="{DF7FF74E-914B-4BD6-8083-FDFEC8D0EE19}">
      <dgm:prSet phldrT="[Text]" custT="1"/>
      <dgm:spPr/>
      <dgm:t>
        <a:bodyPr/>
        <a:lstStyle/>
        <a:p>
          <a:endParaRPr lang="en-US" sz="1100" b="0" dirty="0"/>
        </a:p>
      </dgm:t>
    </dgm:pt>
    <dgm:pt modelId="{74BA4BD0-81A4-49E3-92F5-07F4DEFD042E}" type="parTrans" cxnId="{93553A84-9383-40F4-A001-367B3034D8DA}">
      <dgm:prSet/>
      <dgm:spPr/>
      <dgm:t>
        <a:bodyPr/>
        <a:lstStyle/>
        <a:p>
          <a:endParaRPr lang="en-US"/>
        </a:p>
      </dgm:t>
    </dgm:pt>
    <dgm:pt modelId="{F114EBB0-8583-4785-A95F-8F14AF9ACBF6}" type="sibTrans" cxnId="{93553A84-9383-40F4-A001-367B3034D8DA}">
      <dgm:prSet/>
      <dgm:spPr/>
      <dgm:t>
        <a:bodyPr/>
        <a:lstStyle/>
        <a:p>
          <a:endParaRPr lang="en-US"/>
        </a:p>
      </dgm:t>
    </dgm:pt>
    <dgm:pt modelId="{D9CCA57A-FD6F-446F-89DE-69F25CB58061}" type="pres">
      <dgm:prSet presAssocID="{34574C46-6E85-4668-A8E9-3C3147314045}" presName="Name0" presStyleCnt="0">
        <dgm:presLayoutVars>
          <dgm:chMax val="5"/>
          <dgm:chPref val="5"/>
          <dgm:dir/>
          <dgm:animLvl val="lvl"/>
        </dgm:presLayoutVars>
      </dgm:prSet>
      <dgm:spPr/>
    </dgm:pt>
    <dgm:pt modelId="{80D9D7B2-9C4F-4C18-BBA3-316E1ADBB2A8}" type="pres">
      <dgm:prSet presAssocID="{3F3292A0-4E4C-4F6D-8180-08F0F76E3BE0}" presName="parentText1" presStyleLbl="node1" presStyleIdx="0" presStyleCnt="3">
        <dgm:presLayoutVars>
          <dgm:chMax/>
          <dgm:chPref val="3"/>
          <dgm:bulletEnabled val="1"/>
        </dgm:presLayoutVars>
      </dgm:prSet>
      <dgm:spPr/>
    </dgm:pt>
    <dgm:pt modelId="{746638B5-5F86-4623-9A0F-135554B128D2}" type="pres">
      <dgm:prSet presAssocID="{3F3292A0-4E4C-4F6D-8180-08F0F76E3BE0}" presName="childText1" presStyleLbl="solidAlignAcc1" presStyleIdx="0" presStyleCnt="3">
        <dgm:presLayoutVars>
          <dgm:chMax val="0"/>
          <dgm:chPref val="0"/>
          <dgm:bulletEnabled val="1"/>
        </dgm:presLayoutVars>
      </dgm:prSet>
      <dgm:spPr/>
    </dgm:pt>
    <dgm:pt modelId="{6CFB9A88-65A0-414E-B2C7-0304639A843F}" type="pres">
      <dgm:prSet presAssocID="{93E1A313-0378-4F17-8F33-34189A3CEBE0}" presName="parentText2" presStyleLbl="node1" presStyleIdx="1" presStyleCnt="3">
        <dgm:presLayoutVars>
          <dgm:chMax/>
          <dgm:chPref val="3"/>
          <dgm:bulletEnabled val="1"/>
        </dgm:presLayoutVars>
      </dgm:prSet>
      <dgm:spPr/>
    </dgm:pt>
    <dgm:pt modelId="{C0B02334-5667-4C65-BA34-3F557C3EA0CF}" type="pres">
      <dgm:prSet presAssocID="{93E1A313-0378-4F17-8F33-34189A3CEBE0}" presName="childText2" presStyleLbl="solidAlignAcc1" presStyleIdx="1" presStyleCnt="3">
        <dgm:presLayoutVars>
          <dgm:chMax val="0"/>
          <dgm:chPref val="0"/>
          <dgm:bulletEnabled val="1"/>
        </dgm:presLayoutVars>
      </dgm:prSet>
      <dgm:spPr/>
    </dgm:pt>
    <dgm:pt modelId="{1DDD1E59-5F7A-4479-8E8C-7741B8A098A9}" type="pres">
      <dgm:prSet presAssocID="{5914B755-4DB6-4ACF-B911-6A563A9E66E7}" presName="parentText3" presStyleLbl="node1" presStyleIdx="2" presStyleCnt="3">
        <dgm:presLayoutVars>
          <dgm:chMax/>
          <dgm:chPref val="3"/>
          <dgm:bulletEnabled val="1"/>
        </dgm:presLayoutVars>
      </dgm:prSet>
      <dgm:spPr/>
    </dgm:pt>
    <dgm:pt modelId="{D08155DB-B72E-478E-98DB-464FE77B0D2E}" type="pres">
      <dgm:prSet presAssocID="{5914B755-4DB6-4ACF-B911-6A563A9E66E7}" presName="childText3" presStyleLbl="solidAlignAcc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9321102-DEAC-4ECC-BE41-C68844A1C26F}" type="presOf" srcId="{06BFB5FC-1FBE-408A-B254-C8FA68DF8E14}" destId="{C0B02334-5667-4C65-BA34-3F557C3EA0CF}" srcOrd="0" destOrd="1" presId="urn:microsoft.com/office/officeart/2009/3/layout/IncreasingArrowsProcess"/>
    <dgm:cxn modelId="{2CB8BE16-70D1-409D-9335-C9DCB043A517}" srcId="{34574C46-6E85-4668-A8E9-3C3147314045}" destId="{3F3292A0-4E4C-4F6D-8180-08F0F76E3BE0}" srcOrd="0" destOrd="0" parTransId="{588DA388-DCB6-4890-8896-81DAD103AE6C}" sibTransId="{E78E9808-6348-41DA-8F0C-C1F23D1BDC4F}"/>
    <dgm:cxn modelId="{28FEEC2B-14C2-40CF-8CEF-F8CE8EE74085}" srcId="{5914B755-4DB6-4ACF-B911-6A563A9E66E7}" destId="{D39ABF11-5C7C-462E-BF65-B046A2724A37}" srcOrd="1" destOrd="0" parTransId="{70F2C9D0-74B3-44D9-80BE-EF57783D209E}" sibTransId="{81622564-D1F3-44A6-A3D6-C3A1219812D9}"/>
    <dgm:cxn modelId="{064CBE31-7929-41F5-BFD0-CE3F308D4184}" srcId="{3F3292A0-4E4C-4F6D-8180-08F0F76E3BE0}" destId="{2995A9C3-B637-4F75-AA25-B5D7909C03F9}" srcOrd="0" destOrd="0" parTransId="{9E66E08C-FD68-436C-A676-D1CD586C5667}" sibTransId="{F1840800-D0CB-4EFF-9952-9627EA0C8943}"/>
    <dgm:cxn modelId="{32757D3A-0628-4F5E-A13A-327D1990EA39}" type="presOf" srcId="{93E1A313-0378-4F17-8F33-34189A3CEBE0}" destId="{6CFB9A88-65A0-414E-B2C7-0304639A843F}" srcOrd="0" destOrd="0" presId="urn:microsoft.com/office/officeart/2009/3/layout/IncreasingArrowsProcess"/>
    <dgm:cxn modelId="{9047523E-76FE-49D2-AD61-23F4098622EA}" type="presOf" srcId="{D39ABF11-5C7C-462E-BF65-B046A2724A37}" destId="{D08155DB-B72E-478E-98DB-464FE77B0D2E}" srcOrd="0" destOrd="1" presId="urn:microsoft.com/office/officeart/2009/3/layout/IncreasingArrowsProcess"/>
    <dgm:cxn modelId="{B6099140-BDC0-40E5-8FB0-C019FA83996B}" srcId="{93E1A313-0378-4F17-8F33-34189A3CEBE0}" destId="{94DBCEB6-A41F-4D0C-A006-84EB3D7D265C}" srcOrd="0" destOrd="0" parTransId="{5B327E18-5406-4705-A039-F5F5BE1AE3B3}" sibTransId="{2EB55AA1-0D19-4175-B4F2-D3B7DB13D3CF}"/>
    <dgm:cxn modelId="{DDE81451-AA05-44C4-90CF-265FCEC415D1}" type="presOf" srcId="{2995A9C3-B637-4F75-AA25-B5D7909C03F9}" destId="{746638B5-5F86-4623-9A0F-135554B128D2}" srcOrd="0" destOrd="0" presId="urn:microsoft.com/office/officeart/2009/3/layout/IncreasingArrowsProcess"/>
    <dgm:cxn modelId="{8A47DC65-B37C-44DB-8E47-F32B890A0520}" srcId="{34574C46-6E85-4668-A8E9-3C3147314045}" destId="{93E1A313-0378-4F17-8F33-34189A3CEBE0}" srcOrd="1" destOrd="0" parTransId="{16E73C82-1932-4423-A498-0ADC384858C1}" sibTransId="{2917806A-6648-4C13-9B4A-D6549C6D1A39}"/>
    <dgm:cxn modelId="{93553A84-9383-40F4-A001-367B3034D8DA}" srcId="{5914B755-4DB6-4ACF-B911-6A563A9E66E7}" destId="{DF7FF74E-914B-4BD6-8083-FDFEC8D0EE19}" srcOrd="0" destOrd="0" parTransId="{74BA4BD0-81A4-49E3-92F5-07F4DEFD042E}" sibTransId="{F114EBB0-8583-4785-A95F-8F14AF9ACBF6}"/>
    <dgm:cxn modelId="{EAACD6A1-E46E-4C98-A4A5-DF9BE746010F}" srcId="{93E1A313-0378-4F17-8F33-34189A3CEBE0}" destId="{06BFB5FC-1FBE-408A-B254-C8FA68DF8E14}" srcOrd="1" destOrd="0" parTransId="{B5C69572-7838-40CF-B641-5FC6A72B8184}" sibTransId="{5B0EF9E3-D088-416B-BABC-2906FCFEDF5A}"/>
    <dgm:cxn modelId="{60C4FDAC-0876-474F-BAB0-7B7A3F573D9F}" type="presOf" srcId="{34574C46-6E85-4668-A8E9-3C3147314045}" destId="{D9CCA57A-FD6F-446F-89DE-69F25CB58061}" srcOrd="0" destOrd="0" presId="urn:microsoft.com/office/officeart/2009/3/layout/IncreasingArrowsProcess"/>
    <dgm:cxn modelId="{74FFCAD7-B2F6-44D9-9717-E1BE4870E7ED}" srcId="{34574C46-6E85-4668-A8E9-3C3147314045}" destId="{5914B755-4DB6-4ACF-B911-6A563A9E66E7}" srcOrd="2" destOrd="0" parTransId="{1CA36B05-3B83-496A-A2B9-D3A6ACB6C127}" sibTransId="{6F119682-8DFD-4636-B287-62971F6D8625}"/>
    <dgm:cxn modelId="{1CF5F2DA-DB0B-4804-904C-33D165D4E465}" type="presOf" srcId="{3F3292A0-4E4C-4F6D-8180-08F0F76E3BE0}" destId="{80D9D7B2-9C4F-4C18-BBA3-316E1ADBB2A8}" srcOrd="0" destOrd="0" presId="urn:microsoft.com/office/officeart/2009/3/layout/IncreasingArrowsProcess"/>
    <dgm:cxn modelId="{0955BDDE-1EE4-41FE-8A94-B200B0A238E3}" type="presOf" srcId="{DF7FF74E-914B-4BD6-8083-FDFEC8D0EE19}" destId="{D08155DB-B72E-478E-98DB-464FE77B0D2E}" srcOrd="0" destOrd="0" presId="urn:microsoft.com/office/officeart/2009/3/layout/IncreasingArrowsProcess"/>
    <dgm:cxn modelId="{224B0CF0-55AF-4B17-A22C-EAA1C0D9370D}" type="presOf" srcId="{5914B755-4DB6-4ACF-B911-6A563A9E66E7}" destId="{1DDD1E59-5F7A-4479-8E8C-7741B8A098A9}" srcOrd="0" destOrd="0" presId="urn:microsoft.com/office/officeart/2009/3/layout/IncreasingArrowsProcess"/>
    <dgm:cxn modelId="{02A995F0-4DB6-4D02-B705-BCCB4725DDFC}" srcId="{3F3292A0-4E4C-4F6D-8180-08F0F76E3BE0}" destId="{C71EFA7F-C2F6-4CB4-8392-2FC7DA0060EC}" srcOrd="1" destOrd="0" parTransId="{3734202E-23DD-4FD6-A0F2-3832D9982D3B}" sibTransId="{043E7843-32D5-48A5-BBA4-FB4BA1CCD7B5}"/>
    <dgm:cxn modelId="{E1CE90F3-8682-492F-9AC5-E1F746A64274}" type="presOf" srcId="{C71EFA7F-C2F6-4CB4-8392-2FC7DA0060EC}" destId="{746638B5-5F86-4623-9A0F-135554B128D2}" srcOrd="0" destOrd="1" presId="urn:microsoft.com/office/officeart/2009/3/layout/IncreasingArrowsProcess"/>
    <dgm:cxn modelId="{2C6F68FF-2888-458D-93AF-29EDDD996504}" type="presOf" srcId="{94DBCEB6-A41F-4D0C-A006-84EB3D7D265C}" destId="{C0B02334-5667-4C65-BA34-3F557C3EA0CF}" srcOrd="0" destOrd="0" presId="urn:microsoft.com/office/officeart/2009/3/layout/IncreasingArrowsProcess"/>
    <dgm:cxn modelId="{A753A6EE-29C3-4492-9631-ED38F4765B45}" type="presParOf" srcId="{D9CCA57A-FD6F-446F-89DE-69F25CB58061}" destId="{80D9D7B2-9C4F-4C18-BBA3-316E1ADBB2A8}" srcOrd="0" destOrd="0" presId="urn:microsoft.com/office/officeart/2009/3/layout/IncreasingArrowsProcess"/>
    <dgm:cxn modelId="{7AB1CAA8-0DCB-4B7E-B479-AF363EA6AE1B}" type="presParOf" srcId="{D9CCA57A-FD6F-446F-89DE-69F25CB58061}" destId="{746638B5-5F86-4623-9A0F-135554B128D2}" srcOrd="1" destOrd="0" presId="urn:microsoft.com/office/officeart/2009/3/layout/IncreasingArrowsProcess"/>
    <dgm:cxn modelId="{BFBB16EE-17EA-4E34-8960-E87FD3377BEE}" type="presParOf" srcId="{D9CCA57A-FD6F-446F-89DE-69F25CB58061}" destId="{6CFB9A88-65A0-414E-B2C7-0304639A843F}" srcOrd="2" destOrd="0" presId="urn:microsoft.com/office/officeart/2009/3/layout/IncreasingArrowsProcess"/>
    <dgm:cxn modelId="{1E0E1FC6-4C96-421A-9DC4-6AFF33EC0A29}" type="presParOf" srcId="{D9CCA57A-FD6F-446F-89DE-69F25CB58061}" destId="{C0B02334-5667-4C65-BA34-3F557C3EA0CF}" srcOrd="3" destOrd="0" presId="urn:microsoft.com/office/officeart/2009/3/layout/IncreasingArrowsProcess"/>
    <dgm:cxn modelId="{0BEFD02E-E5B3-4592-8C0E-0A2A5025D2E0}" type="presParOf" srcId="{D9CCA57A-FD6F-446F-89DE-69F25CB58061}" destId="{1DDD1E59-5F7A-4479-8E8C-7741B8A098A9}" srcOrd="4" destOrd="0" presId="urn:microsoft.com/office/officeart/2009/3/layout/IncreasingArrowsProcess"/>
    <dgm:cxn modelId="{147DFDB3-297B-4F8E-8756-A22287841CDC}" type="presParOf" srcId="{D9CCA57A-FD6F-446F-89DE-69F25CB58061}" destId="{D08155DB-B72E-478E-98DB-464FE77B0D2E}" srcOrd="5" destOrd="0" presId="urn:microsoft.com/office/officeart/2009/3/layout/IncreasingArrows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E63AA-ACF3-4FCD-AC2D-FF1FF05D8E9B}">
      <dsp:nvSpPr>
        <dsp:cNvPr id="0" name=""/>
        <dsp:cNvSpPr/>
      </dsp:nvSpPr>
      <dsp:spPr>
        <a:xfrm>
          <a:off x="0" y="196648"/>
          <a:ext cx="5719397" cy="1197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One of the hardest aspects of solving for an optimal portfolio is balancing risk and reward. This problem can be understood in terms of a convex optimization problem.</a:t>
          </a:r>
          <a:endParaRPr lang="en-US" sz="1700" kern="1200"/>
        </a:p>
      </dsp:txBody>
      <dsp:txXfrm>
        <a:off x="58469" y="255117"/>
        <a:ext cx="5602459" cy="1080812"/>
      </dsp:txXfrm>
    </dsp:sp>
    <dsp:sp modelId="{1299ADA5-60F7-4038-A5AE-17D337E3561E}">
      <dsp:nvSpPr>
        <dsp:cNvPr id="0" name=""/>
        <dsp:cNvSpPr/>
      </dsp:nvSpPr>
      <dsp:spPr>
        <a:xfrm>
          <a:off x="0" y="1443359"/>
          <a:ext cx="5719397" cy="1197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A set of convex optimization techniques have been developed to solve for an optimal portfolio. The General Efficient Frontier algorithm has a readily-available implementation and was selected as an initial solution.</a:t>
          </a:r>
          <a:endParaRPr lang="en-US" sz="1700" kern="1200"/>
        </a:p>
      </dsp:txBody>
      <dsp:txXfrm>
        <a:off x="58469" y="1501828"/>
        <a:ext cx="5602459" cy="1080812"/>
      </dsp:txXfrm>
    </dsp:sp>
    <dsp:sp modelId="{6255F012-3E91-476A-A950-3A96BEBE5429}">
      <dsp:nvSpPr>
        <dsp:cNvPr id="0" name=""/>
        <dsp:cNvSpPr/>
      </dsp:nvSpPr>
      <dsp:spPr>
        <a:xfrm>
          <a:off x="0" y="2690070"/>
          <a:ext cx="5719397" cy="1197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The Efficient Frontier algorithm computes a sample covariance matrix based on industry price history and solves the optimization problem maximizing the Sharpe Ratio. This produces a weight vector representing the optimal allocation.</a:t>
          </a:r>
          <a:endParaRPr lang="en-US" sz="1700" kern="1200"/>
        </a:p>
      </dsp:txBody>
      <dsp:txXfrm>
        <a:off x="58469" y="2748539"/>
        <a:ext cx="5602459" cy="10808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D9D7B2-9C4F-4C18-BBA3-316E1ADBB2A8}">
      <dsp:nvSpPr>
        <dsp:cNvPr id="0" name=""/>
        <dsp:cNvSpPr/>
      </dsp:nvSpPr>
      <dsp:spPr>
        <a:xfrm>
          <a:off x="100645" y="5679"/>
          <a:ext cx="5050012" cy="735474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254000" bIns="11675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All industries</a:t>
          </a:r>
        </a:p>
      </dsp:txBody>
      <dsp:txXfrm>
        <a:off x="100645" y="189548"/>
        <a:ext cx="4866144" cy="367737"/>
      </dsp:txXfrm>
    </dsp:sp>
    <dsp:sp modelId="{746638B5-5F86-4623-9A0F-135554B128D2}">
      <dsp:nvSpPr>
        <dsp:cNvPr id="0" name=""/>
        <dsp:cNvSpPr/>
      </dsp:nvSpPr>
      <dsp:spPr>
        <a:xfrm>
          <a:off x="100645" y="572836"/>
          <a:ext cx="1555403" cy="1416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506 companies listed on the NYSE.</a:t>
          </a:r>
        </a:p>
      </dsp:txBody>
      <dsp:txXfrm>
        <a:off x="100645" y="572836"/>
        <a:ext cx="1555403" cy="1416794"/>
      </dsp:txXfrm>
    </dsp:sp>
    <dsp:sp modelId="{6CFB9A88-65A0-414E-B2C7-0304639A843F}">
      <dsp:nvSpPr>
        <dsp:cNvPr id="0" name=""/>
        <dsp:cNvSpPr/>
      </dsp:nvSpPr>
      <dsp:spPr>
        <a:xfrm>
          <a:off x="1656049" y="250837"/>
          <a:ext cx="3494608" cy="735474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6">
                <a:shade val="80000"/>
                <a:hueOff val="391136"/>
                <a:satOff val="-44028"/>
                <a:lumOff val="2197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391136"/>
                <a:satOff val="-44028"/>
                <a:lumOff val="2197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391136"/>
                <a:satOff val="-44028"/>
                <a:lumOff val="2197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254000" bIns="11675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Efficient Frontier</a:t>
          </a:r>
        </a:p>
      </dsp:txBody>
      <dsp:txXfrm>
        <a:off x="1656049" y="434706"/>
        <a:ext cx="3310740" cy="367737"/>
      </dsp:txXfrm>
    </dsp:sp>
    <dsp:sp modelId="{C0B02334-5667-4C65-BA34-3F557C3EA0CF}">
      <dsp:nvSpPr>
        <dsp:cNvPr id="0" name=""/>
        <dsp:cNvSpPr/>
      </dsp:nvSpPr>
      <dsp:spPr>
        <a:xfrm>
          <a:off x="1656049" y="817994"/>
          <a:ext cx="1555403" cy="1416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Top ~63 companies by statistical price performance.</a:t>
          </a:r>
        </a:p>
      </dsp:txBody>
      <dsp:txXfrm>
        <a:off x="1656049" y="817994"/>
        <a:ext cx="1555403" cy="1416794"/>
      </dsp:txXfrm>
    </dsp:sp>
    <dsp:sp modelId="{1DDD1E59-5F7A-4479-8E8C-7741B8A098A9}">
      <dsp:nvSpPr>
        <dsp:cNvPr id="0" name=""/>
        <dsp:cNvSpPr/>
      </dsp:nvSpPr>
      <dsp:spPr>
        <a:xfrm>
          <a:off x="3211453" y="495995"/>
          <a:ext cx="1939204" cy="735474"/>
        </a:xfrm>
        <a:prstGeom prst="rightArrow">
          <a:avLst>
            <a:gd name="adj1" fmla="val 50000"/>
            <a:gd name="adj2" fmla="val 50000"/>
          </a:avLst>
        </a:prstGeom>
        <a:gradFill rotWithShape="0">
          <a:gsLst>
            <a:gs pos="0">
              <a:schemeClr val="accent6">
                <a:shade val="80000"/>
                <a:hueOff val="782272"/>
                <a:satOff val="-88056"/>
                <a:lumOff val="439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782272"/>
                <a:satOff val="-88056"/>
                <a:lumOff val="439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782272"/>
                <a:satOff val="-88056"/>
                <a:lumOff val="439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254000" bIns="11675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Balance sheet and valuation analysis</a:t>
          </a:r>
        </a:p>
      </dsp:txBody>
      <dsp:txXfrm>
        <a:off x="3211453" y="679864"/>
        <a:ext cx="1755336" cy="367737"/>
      </dsp:txXfrm>
    </dsp:sp>
    <dsp:sp modelId="{D08155DB-B72E-478E-98DB-464FE77B0D2E}">
      <dsp:nvSpPr>
        <dsp:cNvPr id="0" name=""/>
        <dsp:cNvSpPr/>
      </dsp:nvSpPr>
      <dsp:spPr>
        <a:xfrm>
          <a:off x="3211453" y="1063152"/>
          <a:ext cx="1555403" cy="13960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b="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/>
            <a:t>Top 50 companies by fundamental analysis.</a:t>
          </a:r>
        </a:p>
      </dsp:txBody>
      <dsp:txXfrm>
        <a:off x="3211453" y="1063152"/>
        <a:ext cx="1555403" cy="1396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IncreasingArrowsProcess">
  <dgm:title val=""/>
  <dgm:desc val=""/>
  <dgm:catLst>
    <dgm:cat type="process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 val="5"/>
      <dgm:chPref val="5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axis="ch ch" ptType="node node" func="cnt" op="equ" val="0">
            <dgm:alg type="composite">
              <dgm:param type="ar" val="6.8662"/>
            </dgm:alg>
            <dgm:choose name="Name5">
              <dgm:if name="Name6" func="var" arg="dir" op="equ" val="norm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if>
              <dgm:else name="Name7">
                <dgm:constrLst>
                  <dgm:constr type="primFontSz" for="des" forName="parentText1" val="65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/>
                </dgm:constrLst>
              </dgm:else>
            </dgm:choose>
          </dgm:if>
          <dgm:else name="Name8">
            <dgm:alg type="composite">
              <dgm:param type="ar" val="1.9864"/>
            </dgm:alg>
            <dgm:choose name="Name9">
              <dgm:if name="Name1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if>
              <dgm:else name="Name1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93"/>
                  <dgm:constr type="l" for="ch" forName="childText1" refType="w" fact="0.076"/>
                  <dgm:constr type="t" for="ch" forName="childText1" refType="h" fact="0.224"/>
                  <dgm:constr type="w" for="ch" forName="childText1" refType="w" fact="0.9241"/>
                  <dgm:constr type="h" for="ch" forName="childText1" refType="h" fact="0.776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axis="ch ch" ptType="node node" func="cnt" op="equ" val="0">
            <dgm:alg type="composite">
              <dgm:param type="ar" val="5.1498"/>
            </dgm:alg>
            <dgm:choose name="Name15">
              <dgm:if name="Name1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.462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if>
              <dgm:else name="Name1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7501"/>
                  <dgm:constr type="l" for="ch" forName="parentText2" refType="w" fact="0"/>
                  <dgm:constr type="t" for="ch" forName="parentText2" refType="h" fact="0.2499"/>
                  <dgm:constr type="w" for="ch" forName="parentText2" refType="w" fact="0.538"/>
                  <dgm:constr type="h" for="ch" forName="parentText2" refType="h" fact="0.7501"/>
                </dgm:constrLst>
              </dgm:else>
            </dgm:choose>
          </dgm:if>
          <dgm:else name="Name18">
            <dgm:alg type="composite">
              <dgm:param type="ar" val="2.0563"/>
            </dgm:alg>
            <dgm:choose name="Name19">
              <dgm:if name="Name2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.462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462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if>
              <dgm:else name="Name2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parentText2" refType="primFontSz" refFor="des" refForName="parentText1" op="equ"/>
                  <dgm:constr type="primFontSz" for="des" forName="childText2" refType="primFontSz" refFor="des" refForName="child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995"/>
                  <dgm:constr type="l" for="ch" forName="parentText2" refType="w" fact="0"/>
                  <dgm:constr type="t" for="ch" forName="parentText2" refType="h" fact="0.0998"/>
                  <dgm:constr type="w" for="ch" forName="parentText2" refType="w" fact="0.538"/>
                  <dgm:constr type="h" for="ch" forName="parentText2" refType="h" fact="0.2995"/>
                  <dgm:constr type="l" for="ch" forName="childText1" refType="w" fact="0.538"/>
                  <dgm:constr type="t" for="ch" forName="childText1" refType="h" fact="0.2317"/>
                  <dgm:constr type="w" for="ch" forName="childText1" refType="w" fact="0.462"/>
                  <dgm:constr type="h" for="ch" forName="childText1" refType="h" fact="0.6685"/>
                  <dgm:constr type="l" for="ch" forName="childText2" refType="w" fact="0.076"/>
                  <dgm:constr type="t" for="ch" forName="childText2" refType="h" fact="0.3315"/>
                  <dgm:constr type="w" for="ch" forName="childText2" refType="w" fact="0.462"/>
                  <dgm:constr type="h" for="ch" forName="childText2" refType="h" fact="0.6685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axis="ch ch" ptType="node node" func="cnt" op="equ" val="0">
            <dgm:alg type="composite">
              <dgm:param type="ar" val="4.1198"/>
            </dgm:alg>
            <dgm:choose name="Name25">
              <dgm:if name="Name2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.308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.616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if>
              <dgm:else name="Name2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6"/>
                  <dgm:constr type="l" for="ch" forName="parentText2" refType="w" fact="0"/>
                  <dgm:constr type="t" for="ch" forName="parentText2" refType="h" fact="0.2"/>
                  <dgm:constr type="w" for="ch" forName="parentText2" refType="w" fact="0.692"/>
                  <dgm:constr type="h" for="ch" forName="parentText2" refType="h" fact="0.6"/>
                  <dgm:constr type="l" for="ch" forName="parentText3" refType="w" fact="0"/>
                  <dgm:constr type="t" for="ch" forName="parentText3" refType="h" fact="0.4"/>
                  <dgm:constr type="w" for="ch" forName="parentText3" refType="w" fact="0.384"/>
                  <dgm:constr type="h" for="ch" forName="parentText3" refType="h" fact="0.6"/>
                </dgm:constrLst>
              </dgm:else>
            </dgm:choose>
          </dgm:if>
          <dgm:else name="Name28">
            <dgm:alg type="composite">
              <dgm:param type="ar" val="2.0702"/>
            </dgm:alg>
            <dgm:choose name="Name29">
              <dgm:if name="Name3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08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61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.308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.616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if>
              <dgm:else name="Name3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l" for="ch" forName="childText1" refType="w" fact="0.692"/>
                  <dgm:constr type="t" for="ch" forName="childText1" refType="h" fact="0.2325"/>
                  <dgm:constr type="w" for="ch" forName="childText1" refType="w" fact="0.308"/>
                  <dgm:constr type="h" for="ch" forName="childText1" refType="h" fact="0.5808"/>
                  <dgm:constr type="l" for="ch" forName="childText2" refType="w" fact="0.384"/>
                  <dgm:constr type="t" for="ch" forName="childText2" refType="h" fact="0.333"/>
                  <dgm:constr type="w" for="ch" forName="childText2" refType="w" fact="0.308"/>
                  <dgm:constr type="h" for="ch" forName="childText2" refType="h" fact="0.5808"/>
                  <dgm:constr type="l" for="ch" forName="childText3" refType="w" fact="0.076"/>
                  <dgm:constr type="t" for="ch" forName="childText3" refType="h" fact="0.4335"/>
                  <dgm:constr type="w" for="ch" forName="childText3" refType="w" fact="0.308"/>
                  <dgm:constr type="h" for="ch" forName="childText3" refType="h" fact="0.572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3015"/>
                  <dgm:constr type="l" for="ch" forName="parentText2" refType="w" fact="0"/>
                  <dgm:constr type="t" for="ch" forName="parentText2" refType="h" fact="0.1005"/>
                  <dgm:constr type="w" for="ch" forName="parentText2" refType="w" fact="0.692"/>
                  <dgm:constr type="h" for="ch" forName="parentText2" refType="h" fact="0.3015"/>
                  <dgm:constr type="l" for="ch" forName="parentText3" refType="w" fact="0"/>
                  <dgm:constr type="t" for="ch" forName="parentText3" refType="h" fact="0.201"/>
                  <dgm:constr type="w" for="ch" forName="parentText3" refType="w" fact="0.384"/>
                  <dgm:constr type="h" for="ch" forName="parentText3" refType="h" fact="0.3015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axis="ch ch" ptType="node node" func="cnt" op="equ" val="0">
            <dgm:alg type="composite">
              <dgm:param type="ar" val="3.435"/>
            </dgm:alg>
            <dgm:choose name="Name35">
              <dgm:if name="Name3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.2305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.461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.6915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if>
              <dgm:else name="Name3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5001"/>
                  <dgm:constr type="l" for="ch" forName="parentText2" refType="w" fact="0"/>
                  <dgm:constr type="t" for="ch" forName="parentText2" refType="h" fact="0.1666"/>
                  <dgm:constr type="w" for="ch" forName="parentText2" refType="w" fact="0.7695"/>
                  <dgm:constr type="h" for="ch" forName="parentText2" refType="h" fact="0.5001"/>
                  <dgm:constr type="l" for="ch" forName="parentText3" refType="w" fact="0"/>
                  <dgm:constr type="t" for="ch" forName="parentText3" refType="h" fact="0.3333"/>
                  <dgm:constr type="w" for="ch" forName="parentText3" refType="w" fact="0.539"/>
                  <dgm:constr type="h" for="ch" forName="parentText3" refType="h" fact="0.5001"/>
                  <dgm:constr type="l" for="ch" forName="parentText4" refType="w" fact="0"/>
                  <dgm:constr type="t" for="ch" forName="parentText4" refType="h" fact="0.4999"/>
                  <dgm:constr type="w" for="ch" forName="parentText4" refType="w" fact="0.3085"/>
                  <dgm:constr type="h" for="ch" forName="parentText4" refType="h" fact="0.5001"/>
                </dgm:constrLst>
              </dgm:else>
            </dgm:choose>
          </dgm:if>
          <dgm:else name="Name38">
            <dgm:alg type="composite">
              <dgm:param type="ar" val="1.9377"/>
            </dgm:alg>
            <dgm:choose name="Name39">
              <dgm:if name="Name4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2305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461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6915"/>
                  <dgm:constr type="t" for="ch" forName="childText4" refType="h" fact="0.5"/>
                  <dgm:constr type="w" for="ch" forName="childText4" refType="w" fact="0.232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.2305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.461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.6915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if>
              <dgm:else name="Name4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l" for="ch" forName="childText1" refType="w" fact="0.7695"/>
                  <dgm:constr type="t" for="ch" forName="childText1" refType="h" fact="0.218"/>
                  <dgm:constr type="w" for="ch" forName="childText1" refType="w" fact="0.2305"/>
                  <dgm:constr type="h" for="ch" forName="childText1" refType="h" fact="0.5218"/>
                  <dgm:constr type="l" for="ch" forName="childText2" refType="w" fact="0.539"/>
                  <dgm:constr type="t" for="ch" forName="childText2" refType="h" fact="0.312"/>
                  <dgm:constr type="w" for="ch" forName="childText2" refType="w" fact="0.2305"/>
                  <dgm:constr type="h" for="ch" forName="childText2" refType="h" fact="0.5085"/>
                  <dgm:constr type="l" for="ch" forName="childText3" refType="w" fact="0.3085"/>
                  <dgm:constr type="t" for="ch" forName="childText3" refType="h" fact="0.406"/>
                  <dgm:constr type="w" for="ch" forName="childText3" refType="w" fact="0.2305"/>
                  <dgm:constr type="h" for="ch" forName="childText3" refType="h" fact="0.5119"/>
                  <dgm:constr type="l" for="ch" forName="childText4" refType="w" fact="0.076"/>
                  <dgm:constr type="t" for="ch" forName="childText4" refType="h" fact="0.5"/>
                  <dgm:constr type="w" for="ch" forName="childText4" refType="w" fact="0.2346"/>
                  <dgm:constr type="h" for="ch" forName="childText4" refType="h" fact="0.5179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821"/>
                  <dgm:constr type="l" for="ch" forName="parentText2" refType="w" fact="0"/>
                  <dgm:constr type="t" for="ch" forName="parentText2" refType="h" fact="0.094"/>
                  <dgm:constr type="w" for="ch" forName="parentText2" refType="w" fact="0.7695"/>
                  <dgm:constr type="h" for="ch" forName="parentText2" refType="h" fact="0.2821"/>
                  <dgm:constr type="l" for="ch" forName="parentText3" refType="w" fact="0"/>
                  <dgm:constr type="t" for="ch" forName="parentText3" refType="h" fact="0.188"/>
                  <dgm:constr type="w" for="ch" forName="parentText3" refType="w" fact="0.539"/>
                  <dgm:constr type="h" for="ch" forName="parentText3" refType="h" fact="0.2821"/>
                  <dgm:constr type="l" for="ch" forName="parentText4" refType="w" fact="0"/>
                  <dgm:constr type="t" for="ch" forName="parentText4" refType="h" fact="0.282"/>
                  <dgm:constr type="w" for="ch" forName="parentText4" refType="w" fact="0.3085"/>
                  <dgm:constr type="h" for="ch" forName="parentText4" refType="h" fact="0.2821"/>
                </dgm:constrLst>
              </dgm:else>
            </dgm:choose>
          </dgm:else>
        </dgm:choose>
      </dgm:if>
      <dgm:else name="Name42">
        <dgm:choose name="Name43">
          <dgm:if name="Name44" axis="ch ch" ptType="node node" func="cnt" op="equ" val="0">
            <dgm:alg type="composite">
              <dgm:param type="ar" val="2.9463"/>
            </dgm:alg>
            <dgm:choose name="Name45">
              <dgm:if name="Name46" func="var" arg="dir" op="equ" val="norm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.1848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.3696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.5545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.7393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if>
              <dgm:else name="Name47">
                <dgm:constrLst>
                  <dgm:constr type="primFontSz" for="des" forName="parentText1" val="65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4285"/>
                  <dgm:constr type="l" for="ch" forName="parentText2" refType="w" fact="0"/>
                  <dgm:constr type="t" for="ch" forName="parentText2" refType="h" fact="0.1429"/>
                  <dgm:constr type="w" for="ch" forName="parentText2" refType="w" fact="0.8152"/>
                  <dgm:constr type="h" for="ch" forName="parentText2" refType="h" fact="0.4285"/>
                  <dgm:constr type="l" for="ch" forName="parentText3" refType="w" fact="0"/>
                  <dgm:constr type="t" for="ch" forName="parentText3" refType="h" fact="0.2858"/>
                  <dgm:constr type="w" for="ch" forName="parentText3" refType="w" fact="0.6304"/>
                  <dgm:constr type="h" for="ch" forName="parentText3" refType="h" fact="0.4285"/>
                  <dgm:constr type="l" for="ch" forName="parentText4" refType="w" fact="0"/>
                  <dgm:constr type="t" for="ch" forName="parentText4" refType="h" fact="0.4286"/>
                  <dgm:constr type="w" for="ch" forName="parentText4" refType="w" fact="0.4455"/>
                  <dgm:constr type="h" for="ch" forName="parentText4" refType="h" fact="0.4285"/>
                  <dgm:constr type="l" for="ch" forName="parentText5" refType="w" fact="0"/>
                  <dgm:constr type="t" for="ch" forName="parentText5" refType="h" fact="0.5715"/>
                  <dgm:constr type="w" for="ch" forName="parentText5" refType="w" fact="0.2607"/>
                  <dgm:constr type="h" for="ch" forName="parentText5" refType="h" fact="0.4285"/>
                </dgm:constrLst>
              </dgm:else>
            </dgm:choose>
          </dgm:if>
          <dgm:else name="Name48">
            <dgm:alg type="composite">
              <dgm:param type="ar" val="1.7837"/>
            </dgm:alg>
            <dgm:choose name="Name49">
              <dgm:if name="Name50" func="var" arg="dir" op="equ" val="norm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1848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3696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5545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7393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.1848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.3696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.5545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.7393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if>
              <dgm:else name="Name51">
                <dgm:constrLst>
                  <dgm:constr type="primFontSz" for="des" forName="childText1" val="65"/>
                  <dgm:constr type="primFontSz" for="des" forName="parentText1" val="65"/>
                  <dgm:constr type="primFontSz" for="des" forName="childText1" refType="primFontSz" refFor="des" refForName="parentText1" op="lte"/>
                  <dgm:constr type="primFontSz" for="des" forName="childText2" refType="primFontSz" refFor="des" refForName="parentText1" op="lte"/>
                  <dgm:constr type="primFontSz" for="des" forName="childText3" refType="primFontSz" refFor="des" refForName="parentText1" op="lte"/>
                  <dgm:constr type="primFontSz" for="des" forName="childText4" refType="primFontSz" refFor="des" refForName="parentText1" op="lte"/>
                  <dgm:constr type="primFontSz" for="des" forName="childText5" refType="primFontSz" refFor="des" refForName="parentText1" op="lte"/>
                  <dgm:constr type="primFontSz" for="des" forName="childText1" refType="primFontSz" refFor="des" refForName="parentText2" op="lte"/>
                  <dgm:constr type="primFontSz" for="des" forName="childText2" refType="primFontSz" refFor="des" refForName="parentText2" op="lte"/>
                  <dgm:constr type="primFontSz" for="des" forName="childText3" refType="primFontSz" refFor="des" refForName="parentText2" op="lte"/>
                  <dgm:constr type="primFontSz" for="des" forName="childText4" refType="primFontSz" refFor="des" refForName="parentText2" op="lte"/>
                  <dgm:constr type="primFontSz" for="des" forName="childText5" refType="primFontSz" refFor="des" refForName="parentText2" op="lte"/>
                  <dgm:constr type="primFontSz" for="des" forName="childText1" refType="primFontSz" refFor="des" refForName="parentText3" op="lte"/>
                  <dgm:constr type="primFontSz" for="des" forName="childText2" refType="primFontSz" refFor="des" refForName="parentText3" op="lte"/>
                  <dgm:constr type="primFontSz" for="des" forName="childText3" refType="primFontSz" refFor="des" refForName="parentText3" op="lte"/>
                  <dgm:constr type="primFontSz" for="des" forName="childText4" refType="primFontSz" refFor="des" refForName="parentText3" op="lte"/>
                  <dgm:constr type="primFontSz" for="des" forName="childText5" refType="primFontSz" refFor="des" refForName="parentText3" op="lte"/>
                  <dgm:constr type="primFontSz" for="des" forName="childText1" refType="primFontSz" refFor="des" refForName="parentText4" op="lte"/>
                  <dgm:constr type="primFontSz" for="des" forName="childText2" refType="primFontSz" refFor="des" refForName="parentText4" op="lte"/>
                  <dgm:constr type="primFontSz" for="des" forName="childText3" refType="primFontSz" refFor="des" refForName="parentText4" op="lte"/>
                  <dgm:constr type="primFontSz" for="des" forName="childText4" refType="primFontSz" refFor="des" refForName="parentText4" op="lte"/>
                  <dgm:constr type="primFontSz" for="des" forName="childText5" refType="primFontSz" refFor="des" refForName="parentText4" op="lte"/>
                  <dgm:constr type="primFontSz" for="des" forName="childText1" refType="primFontSz" refFor="des" refForName="parentText5" op="lte"/>
                  <dgm:constr type="primFontSz" for="des" forName="childText2" refType="primFontSz" refFor="des" refForName="parentText5" op="lte"/>
                  <dgm:constr type="primFontSz" for="des" forName="childText3" refType="primFontSz" refFor="des" refForName="parentText5" op="lte"/>
                  <dgm:constr type="primFontSz" for="des" forName="childText4" refType="primFontSz" refFor="des" refForName="parentText5" op="lte"/>
                  <dgm:constr type="primFontSz" for="des" forName="childText5" refType="primFontSz" refFor="des" refForName="parentText5" op="lte"/>
                  <dgm:constr type="primFontSz" for="des" forName="parentText2" refType="primFontSz" refFor="des" refForName="parentText1" op="equ"/>
                  <dgm:constr type="primFontSz" for="des" forName="parentText3" refType="primFontSz" refFor="des" refForName="parentText1" op="equ"/>
                  <dgm:constr type="primFontSz" for="des" forName="parentText4" refType="primFontSz" refFor="des" refForName="parentText1" op="equ"/>
                  <dgm:constr type="primFontSz" for="des" forName="parentText5" refType="primFontSz" refFor="des" refForName="parentText1" op="equ"/>
                  <dgm:constr type="primFontSz" for="des" forName="childText2" refType="primFontSz" refFor="des" refForName="childText1" op="equ"/>
                  <dgm:constr type="primFontSz" for="des" forName="childText3" refType="primFontSz" refFor="des" refForName="childText1" op="equ"/>
                  <dgm:constr type="primFontSz" for="des" forName="childText4" refType="primFontSz" refFor="des" refForName="childText1" op="equ"/>
                  <dgm:constr type="primFontSz" for="des" forName="childText5" refType="primFontSz" refFor="des" refForName="childText1" op="equ"/>
                  <dgm:constr type="l" for="ch" forName="childText1" refType="w" fact="0.81518"/>
                  <dgm:constr type="t" for="ch" forName="childText1" refType="h" fact="0.1997"/>
                  <dgm:constr type="w" for="ch" forName="childText1" refType="w" fact="0.18482"/>
                  <dgm:constr type="h" for="ch" forName="childText1" refType="h" fact="0.4763"/>
                  <dgm:constr type="l" for="ch" forName="childText2" refType="w" fact="0.63036"/>
                  <dgm:constr type="t" for="ch" forName="childText2" refType="h" fact="0.2862"/>
                  <dgm:constr type="w" for="ch" forName="childText2" refType="w" fact="0.18482"/>
                  <dgm:constr type="h" for="ch" forName="childText2" refType="h" fact="0.4763"/>
                  <dgm:constr type="l" for="ch" forName="childText3" refType="w" fact="0.44554"/>
                  <dgm:constr type="t" for="ch" forName="childText3" refType="h" fact="0.3727"/>
                  <dgm:constr type="w" for="ch" forName="childText3" refType="w" fact="0.18482"/>
                  <dgm:constr type="h" for="ch" forName="childText3" refType="h" fact="0.4763"/>
                  <dgm:constr type="l" for="ch" forName="childText4" refType="w" fact="0.26072"/>
                  <dgm:constr type="t" for="ch" forName="childText4" refType="h" fact="0.4592"/>
                  <dgm:constr type="w" for="ch" forName="childText4" refType="w" fact="0.18482"/>
                  <dgm:constr type="h" for="ch" forName="childText4" refType="h" fact="0.4763"/>
                  <dgm:constr type="l" for="ch" forName="childText5" refType="w" fact="0.0759"/>
                  <dgm:constr type="t" for="ch" forName="childText5" refType="h" fact="0.5457"/>
                  <dgm:constr type="w" for="ch" forName="childText5" refType="w" fact="0.18482"/>
                  <dgm:constr type="h" for="ch" forName="childText5" refType="h" fact="0.4763"/>
                  <dgm:constr type="l" for="ch" forName="parentText1" refType="w" fact="0"/>
                  <dgm:constr type="t" for="ch" forName="parentText1" refType="h" fact="0"/>
                  <dgm:constr type="w" for="ch" forName="parentText1" refType="w"/>
                  <dgm:constr type="h" for="ch" forName="parentText1" refType="h" fact="0.2594"/>
                  <dgm:constr type="l" for="ch" forName="parentText2" refType="w" fact="0"/>
                  <dgm:constr type="t" for="ch" forName="parentText2" refType="h" fact="0.0865"/>
                  <dgm:constr type="w" for="ch" forName="parentText2" refType="w" fact="0.8152"/>
                  <dgm:constr type="h" for="ch" forName="parentText2" refType="h" fact="0.2594"/>
                  <dgm:constr type="l" for="ch" forName="parentText3" refType="w" fact="0"/>
                  <dgm:constr type="t" for="ch" forName="parentText3" refType="h" fact="0.173"/>
                  <dgm:constr type="w" for="ch" forName="parentText3" refType="w" fact="0.6304"/>
                  <dgm:constr type="h" for="ch" forName="parentText3" refType="h" fact="0.2594"/>
                  <dgm:constr type="l" for="ch" forName="parentText4" refType="w" fact="0"/>
                  <dgm:constr type="t" for="ch" forName="parentText4" refType="h" fact="0.2595"/>
                  <dgm:constr type="w" for="ch" forName="parentText4" refType="w" fact="0.4455"/>
                  <dgm:constr type="h" for="ch" forName="parentText4" refType="h" fact="0.2594"/>
                  <dgm:constr type="l" for="ch" forName="parentText5" refType="w" fact="0"/>
                  <dgm:constr type="t" for="ch" forName="parentText5" refType="h" fact="0.346"/>
                  <dgm:constr type="w" for="ch" forName="parentText5" refType="w" fact="0.2607"/>
                  <dgm:constr type="h" for="ch" forName="parentText5" refType="h" fact="0.2594"/>
                </dgm:constrLst>
              </dgm:else>
            </dgm:choose>
          </dgm:else>
        </dgm:choose>
      </dgm:else>
    </dgm:choose>
    <dgm:forEach name="Name52" axis="ch" ptType="node" cnt="1">
      <dgm:layoutNode name="parentText1" styleLbl="node1">
        <dgm:varLst>
          <dgm:chMax/>
          <dgm:chPref val="3"/>
          <dgm:bulletEnabled val="1"/>
        </dgm:varLst>
        <dgm:choose name="Name53">
          <dgm:if name="Name54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55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56">
        <dgm:if name="Name57" axis="ch" ptType="node" func="cnt" op="gte" val="1">
          <dgm:layoutNode name="childText1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8"/>
      </dgm:choose>
    </dgm:forEach>
    <dgm:forEach name="Name59" axis="ch" ptType="node" st="2" cnt="1">
      <dgm:layoutNode name="parentText2" styleLbl="node1">
        <dgm:varLst>
          <dgm:chMax/>
          <dgm:chPref val="3"/>
          <dgm:bulletEnabled val="1"/>
        </dgm:varLst>
        <dgm:choose name="Name60">
          <dgm:if name="Name61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2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63">
        <dgm:if name="Name64" axis="ch" ptType="node" func="cnt" op="gte" val="1">
          <dgm:layoutNode name="childText2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5"/>
      </dgm:choose>
    </dgm:forEach>
    <dgm:forEach name="Name66" axis="ch" ptType="node" st="3" cnt="1">
      <dgm:layoutNode name="parentText3" styleLbl="node1">
        <dgm:varLst>
          <dgm:chMax/>
          <dgm:chPref val="3"/>
          <dgm:bulletEnabled val="1"/>
        </dgm:varLst>
        <dgm:choose name="Name67">
          <dgm:if name="Name68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69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0">
        <dgm:if name="Name71" axis="ch" ptType="node" func="cnt" op="gte" val="1">
          <dgm:layoutNode name="childText3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</dgm:forEach>
    <dgm:forEach name="Name73" axis="ch" ptType="node" st="4" cnt="1">
      <dgm:layoutNode name="parentText4" styleLbl="node1">
        <dgm:varLst>
          <dgm:chMax/>
          <dgm:chPref val="3"/>
          <dgm:bulletEnabled val="1"/>
        </dgm:varLst>
        <dgm:choose name="Name74">
          <dgm:if name="Name75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76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77">
        <dgm:if name="Name78" axis="ch" ptType="node" func="cnt" op="gte" val="1">
          <dgm:layoutNode name="childText4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9"/>
      </dgm:choose>
    </dgm:forEach>
    <dgm:forEach name="Name80" axis="ch" ptType="node" st="5" cnt="1">
      <dgm:layoutNode name="parentText5" styleLbl="node1">
        <dgm:varLst>
          <dgm:chMax/>
          <dgm:chPref val="3"/>
          <dgm:bulletEnabled val="1"/>
        </dgm:varLst>
        <dgm:choose name="Name81">
          <dgm:if name="Name82" func="var" arg="dir" op="equ" val="norm">
            <dgm:alg type="tx">
              <dgm:param type="parTxLTRAlign" val="l"/>
            </dgm:alg>
            <dgm:shape xmlns:r="http://schemas.openxmlformats.org/officeDocument/2006/relationships" type="rightArrow" r:blip="">
              <dgm:adjLst>
                <dgm:adj idx="1" val="0.5"/>
                <dgm:adj idx="2" val="0.5"/>
              </dgm:adjLst>
            </dgm:shape>
            <dgm:constrLst>
              <dgm:constr type="lMarg" refType="primFontSz" fact="0.3"/>
              <dgm:constr type="rMarg" val="20"/>
              <dgm:constr type="tMarg" refType="primFontSz" fact="0.3"/>
              <dgm:constr type="bMarg" refType="h" fact="0.45"/>
            </dgm:constrLst>
          </dgm:if>
          <dgm:else name="Name83">
            <dgm:alg type="tx">
              <dgm:param type="parTxLTRAlign" val="r"/>
            </dgm:alg>
            <dgm:shape xmlns:r="http://schemas.openxmlformats.org/officeDocument/2006/relationships" type="leftArrow" r:blip="">
              <dgm:adjLst>
                <dgm:adj idx="1" val="0.5"/>
                <dgm:adj idx="2" val="0.5"/>
              </dgm:adjLst>
            </dgm:shape>
            <dgm:constrLst>
              <dgm:constr type="lMarg" val="20"/>
              <dgm:constr type="rMarg" refType="primFontSz" fact="0.3"/>
              <dgm:constr type="tMarg" refType="primFontSz" fact="0.3"/>
              <dgm:constr type="bMarg" refType="h" fact="0.45"/>
            </dgm:constrLst>
          </dgm:else>
        </dgm:choose>
        <dgm:presOf axis="self" ptType="node"/>
        <dgm:ruleLst>
          <dgm:rule type="primFontSz" val="5" fact="NaN" max="NaN"/>
        </dgm:ruleLst>
      </dgm:layoutNode>
      <dgm:choose name="Name84">
        <dgm:if name="Name85" axis="ch" ptType="node" func="cnt" op="gte" val="1">
          <dgm:layoutNode name="childText5" styleLbl="solidAlignAcc1">
            <dgm:varLst>
              <dgm:chMax val="0"/>
              <dgm:chPref val="0"/>
              <dgm:bulletEnabled val="1"/>
            </dgm:varLst>
            <dgm:alg type="tx">
              <dgm:param type="txAnchorVert" val="t"/>
              <dgm:param type="parTxLTRAlign" val="l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3/13/21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3/13/21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Cindy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80893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Ibrahima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9511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61711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94998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895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64159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542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219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4867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14893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2408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3104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Jonathan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6604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Jonathan/Cindy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292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Cindy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21588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096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41291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2482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David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345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Ibrahima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587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Ibrahima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230CFA-805A-4FD3-B3A0-DAAA5993DA17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546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hyperlink" Target="https://commons.wikimedia.org/wiki/File:Applications-database.sv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/>
      </p:pic>
      <p:sp>
        <p:nvSpPr>
          <p:cNvPr id="18" name="Hexagon 17" descr="Solid dark colored hexagon in the middle of image accent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91160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 descr="Company name and logo group of information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3092534" y="2921167"/>
            <a:ext cx="1610249" cy="1067208"/>
            <a:chOff x="2955850" y="2953830"/>
            <a:chExt cx="1610249" cy="106720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112399" y="2953830"/>
              <a:ext cx="12971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2955850" y="3713261"/>
              <a:ext cx="1610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TAILWIND TRADERS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 ASSET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FUTURE OF INVESTING</a:t>
            </a:r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B0998-DB77-4DCD-A0FF-E8838056D2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TAILWIND TRADERS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B3232-622D-4A7E-9CAB-45E89F60045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B0B4C-BF3E-40C7-8885-3781340D0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96" y="239620"/>
            <a:ext cx="8333222" cy="114796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700" b="1" kern="1200" dirty="0">
                <a:latin typeface="+mj-lt"/>
                <a:ea typeface="+mj-ea"/>
                <a:cs typeface="+mj-cs"/>
              </a:rPr>
              <a:t>PORTFOLIO SUGGESTION GENERATOR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A110D72-72AB-4C6C-9ED6-5EEDB85A3F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6096" y="1400786"/>
            <a:ext cx="8333222" cy="703493"/>
          </a:xfrm>
        </p:spPr>
        <p:txBody>
          <a:bodyPr/>
          <a:lstStyle/>
          <a:p>
            <a:r>
              <a:rPr lang="en-US" sz="2000" dirty="0"/>
              <a:t>Uses the Efficient Frontier algorithm (described in other slides) to build a portfolio across industries based on industry performance and risk metrics.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E4358F-CE49-4571-8340-01827FB1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69" y="3841383"/>
            <a:ext cx="9848080" cy="251126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9B1A1-D8B8-47C3-99C9-F0E893484290}"/>
              </a:ext>
            </a:extLst>
          </p:cNvPr>
          <p:cNvSpPr txBox="1"/>
          <p:nvPr/>
        </p:nvSpPr>
        <p:spPr>
          <a:xfrm>
            <a:off x="536096" y="2190852"/>
            <a:ext cx="4706464" cy="1650531"/>
          </a:xfrm>
          <a:prstGeom prst="rect">
            <a:avLst/>
          </a:prstGeom>
          <a:noFill/>
        </p:spPr>
        <p:txBody>
          <a:bodyPr rtlCol="0">
            <a:normAutofit fontScale="77500" lnSpcReduction="20000"/>
          </a:bodyPr>
          <a:lstStyle/>
          <a:p>
            <a:pPr marL="292608" lvl="1" indent="-2286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Inputs:</a:t>
            </a:r>
          </a:p>
          <a:p>
            <a:pPr marL="864108" lvl="1" indent="-5143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romanLcPeriod"/>
            </a:pPr>
            <a:r>
              <a:rPr lang="en-US" sz="2000" dirty="0"/>
              <a:t>Customer Metrics</a:t>
            </a:r>
          </a:p>
          <a:p>
            <a:pPr marL="864108" lvl="1" indent="-5143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romanLcPeriod"/>
            </a:pPr>
            <a:r>
              <a:rPr lang="en-US" sz="2000" dirty="0"/>
              <a:t>Industry Price History</a:t>
            </a:r>
          </a:p>
          <a:p>
            <a:pPr marL="292608" lvl="1" indent="-22860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2000" b="1" dirty="0"/>
              <a:t>Outputs</a:t>
            </a:r>
            <a:r>
              <a:rPr lang="en-US" sz="2000" dirty="0"/>
              <a:t>:</a:t>
            </a:r>
          </a:p>
          <a:p>
            <a:pPr marL="864108" lvl="1" indent="-514350">
              <a:lnSpc>
                <a:spcPct val="9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romanLcPeriod"/>
            </a:pPr>
            <a:r>
              <a:rPr lang="en-US" sz="2000" dirty="0"/>
              <a:t>Industry Portfolio Allocation: Represented as a dictionary of industry names to integer number of shares allocated.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70573-8402-4C31-9B07-76C4BD18AB8E}"/>
              </a:ext>
            </a:extLst>
          </p:cNvPr>
          <p:cNvSpPr txBox="1"/>
          <p:nvPr/>
        </p:nvSpPr>
        <p:spPr>
          <a:xfrm>
            <a:off x="11025051" y="278674"/>
            <a:ext cx="931818" cy="4615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98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B066D09E-FDAC-4E78-92DC-89E04F45DE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TAILWIND TRADERS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0E5FD80F-6A8F-4814-AD9F-4D9E7F74EF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60392-1095-4855-AD2F-C64B9239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02" y="109323"/>
            <a:ext cx="6674776" cy="779328"/>
          </a:xfrm>
        </p:spPr>
        <p:txBody>
          <a:bodyPr anchor="b">
            <a:normAutofit/>
          </a:bodyPr>
          <a:lstStyle/>
          <a:p>
            <a:r>
              <a:rPr lang="en-US" dirty="0"/>
              <a:t>PORTFOLIO 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64911-86D0-4A51-A356-B40E0B560042}"/>
              </a:ext>
            </a:extLst>
          </p:cNvPr>
          <p:cNvSpPr txBox="1"/>
          <p:nvPr/>
        </p:nvSpPr>
        <p:spPr>
          <a:xfrm>
            <a:off x="11006253" y="209027"/>
            <a:ext cx="994157" cy="54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7445E-1565-794C-876F-50ADFCABAA52}"/>
              </a:ext>
            </a:extLst>
          </p:cNvPr>
          <p:cNvSpPr txBox="1"/>
          <p:nvPr/>
        </p:nvSpPr>
        <p:spPr>
          <a:xfrm>
            <a:off x="338530" y="827846"/>
            <a:ext cx="9134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Optimizing a portfolio based on their performance from the highest expected return to the lowest given risk. </a:t>
            </a:r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6F20900D-FDC9-F84C-A9CE-9F33AFFA4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486" y="1672911"/>
            <a:ext cx="9134891" cy="521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8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B066D09E-FDAC-4E78-92DC-89E04F45DE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TAILWIND TRADERS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0E5FD80F-6A8F-4814-AD9F-4D9E7F74EF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12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64911-86D0-4A51-A356-B40E0B560042}"/>
              </a:ext>
            </a:extLst>
          </p:cNvPr>
          <p:cNvSpPr txBox="1"/>
          <p:nvPr/>
        </p:nvSpPr>
        <p:spPr>
          <a:xfrm>
            <a:off x="11006253" y="209027"/>
            <a:ext cx="994157" cy="54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7445E-1565-794C-876F-50ADFCABAA52}"/>
              </a:ext>
            </a:extLst>
          </p:cNvPr>
          <p:cNvSpPr txBox="1"/>
          <p:nvPr/>
        </p:nvSpPr>
        <p:spPr>
          <a:xfrm>
            <a:off x="324462" y="841911"/>
            <a:ext cx="105357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Statistical Distribution of Best Performing Stocks  from a total of 506 companies across 11 Industries resulting to 62 Stocks. Differs based on latest price and time!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3BB30A-62A9-B544-B97A-50899B4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02" y="109323"/>
            <a:ext cx="6674776" cy="779328"/>
          </a:xfrm>
        </p:spPr>
        <p:txBody>
          <a:bodyPr anchor="b">
            <a:normAutofit/>
          </a:bodyPr>
          <a:lstStyle/>
          <a:p>
            <a:r>
              <a:rPr lang="en-US" dirty="0"/>
              <a:t>PORTFOLIO ALLOCATION</a:t>
            </a:r>
          </a:p>
        </p:txBody>
      </p:sp>
      <p:pic>
        <p:nvPicPr>
          <p:cNvPr id="11" name="Picture 10" descr="Text&#10;&#10;Description automatically generated with low confidence">
            <a:extLst>
              <a:ext uri="{FF2B5EF4-FFF2-40B4-BE49-F238E27FC236}">
                <a16:creationId xmlns:a16="http://schemas.microsoft.com/office/drawing/2014/main" id="{34A8471F-2614-1A4D-8329-1818FC79B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3965"/>
            <a:ext cx="12192000" cy="5608320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E9BC7C7-FE53-A84C-A9C5-E7A39E399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036" y="2291782"/>
            <a:ext cx="9424517" cy="17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40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B066D09E-FDAC-4E78-92DC-89E04F45DE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TAILWIND TRADERS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0E5FD80F-6A8F-4814-AD9F-4D9E7F74EF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64911-86D0-4A51-A356-B40E0B560042}"/>
              </a:ext>
            </a:extLst>
          </p:cNvPr>
          <p:cNvSpPr txBox="1"/>
          <p:nvPr/>
        </p:nvSpPr>
        <p:spPr>
          <a:xfrm>
            <a:off x="11006253" y="209027"/>
            <a:ext cx="994157" cy="54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7445E-1565-794C-876F-50ADFCABAA52}"/>
              </a:ext>
            </a:extLst>
          </p:cNvPr>
          <p:cNvSpPr txBox="1"/>
          <p:nvPr/>
        </p:nvSpPr>
        <p:spPr>
          <a:xfrm>
            <a:off x="324461" y="841911"/>
            <a:ext cx="10822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Using U.S. Securities and Exchange Commission website for the Company 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Total Revenue Sales of the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Latest Quarter Balance Sheet of the Company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3BB30A-62A9-B544-B97A-50899B4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02" y="109323"/>
            <a:ext cx="6674776" cy="779328"/>
          </a:xfrm>
        </p:spPr>
        <p:txBody>
          <a:bodyPr anchor="b">
            <a:normAutofit/>
          </a:bodyPr>
          <a:lstStyle/>
          <a:p>
            <a:r>
              <a:rPr lang="en-US" dirty="0"/>
              <a:t>PORTFOLIO VALUATION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A547DB3-1BBD-D046-9A38-0D732F07E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86" y="1853570"/>
            <a:ext cx="11783249" cy="485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03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B066D09E-FDAC-4E78-92DC-89E04F45DE8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noProof="0"/>
              <a:t>TAILWIND TRADERS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0E5FD80F-6A8F-4814-AD9F-4D9E7F74EF7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14</a:t>
            </a:fld>
            <a:endParaRPr lang="en-US" noProof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64911-86D0-4A51-A356-B40E0B560042}"/>
              </a:ext>
            </a:extLst>
          </p:cNvPr>
          <p:cNvSpPr txBox="1"/>
          <p:nvPr/>
        </p:nvSpPr>
        <p:spPr>
          <a:xfrm>
            <a:off x="11006253" y="209027"/>
            <a:ext cx="994157" cy="54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27445E-1565-794C-876F-50ADFCABAA52}"/>
              </a:ext>
            </a:extLst>
          </p:cNvPr>
          <p:cNvSpPr txBox="1"/>
          <p:nvPr/>
        </p:nvSpPr>
        <p:spPr>
          <a:xfrm>
            <a:off x="324461" y="841911"/>
            <a:ext cx="10822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Using U.S. Securities and Exchange Commission website for the Company Valuation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Total Revenue Sales of the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/>
              <a:t>Latest Quarter Balance Sheet of the Company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C3BB30A-62A9-B544-B97A-50899B46C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02" y="109323"/>
            <a:ext cx="6674776" cy="779328"/>
          </a:xfrm>
        </p:spPr>
        <p:txBody>
          <a:bodyPr anchor="b">
            <a:normAutofit/>
          </a:bodyPr>
          <a:lstStyle/>
          <a:p>
            <a:r>
              <a:rPr lang="en-US" dirty="0"/>
              <a:t>PORTFOLIO VALUATION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D68DE48-0C54-BF4F-842D-F44294D02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344" y="1796018"/>
            <a:ext cx="10256926" cy="50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27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13CAB0AF-277C-44E9-81FF-0275BA07A1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TAILWIND TRADERS</a:t>
            </a:r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1E487C7C-425C-4717-9195-512A7A2545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15</a:t>
            </a:fld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4997F-F925-4D9E-9119-A8D78A5091E9}"/>
              </a:ext>
            </a:extLst>
          </p:cNvPr>
          <p:cNvSpPr txBox="1"/>
          <p:nvPr/>
        </p:nvSpPr>
        <p:spPr>
          <a:xfrm>
            <a:off x="11146971" y="209028"/>
            <a:ext cx="740227" cy="5827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7E6B79-AF93-D64D-8587-4E6F0182F687}"/>
              </a:ext>
            </a:extLst>
          </p:cNvPr>
          <p:cNvSpPr txBox="1"/>
          <p:nvPr/>
        </p:nvSpPr>
        <p:spPr>
          <a:xfrm>
            <a:off x="324461" y="841911"/>
            <a:ext cx="106599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Backtesting</a:t>
            </a:r>
            <a:r>
              <a:rPr lang="en-US" sz="2400" b="1" dirty="0"/>
              <a:t> to historical data to determine for accuracy without the risk of Capital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Measures include net profit/loss, return, risk-adjusted return, market exposure, and volatility.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If you’d have bought 1 share of </a:t>
            </a:r>
            <a:r>
              <a:rPr lang="en-US" sz="1600" b="1"/>
              <a:t>each 62 </a:t>
            </a:r>
            <a:r>
              <a:rPr lang="en-US" sz="1600" b="1" dirty="0"/>
              <a:t>Stocks at certain times.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814471-FBF9-9145-BCA1-8A32471ED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02" y="109323"/>
            <a:ext cx="6674776" cy="779328"/>
          </a:xfrm>
        </p:spPr>
        <p:txBody>
          <a:bodyPr anchor="b">
            <a:normAutofit/>
          </a:bodyPr>
          <a:lstStyle/>
          <a:p>
            <a:r>
              <a:rPr lang="en-US" dirty="0"/>
              <a:t>PORTFOLIO VALIDATION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AAD585-4535-7542-8DBA-547485F65D98}"/>
              </a:ext>
            </a:extLst>
          </p:cNvPr>
          <p:cNvSpPr txBox="1"/>
          <p:nvPr/>
        </p:nvSpPr>
        <p:spPr>
          <a:xfrm>
            <a:off x="3862205" y="6303267"/>
            <a:ext cx="502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Backtesting</a:t>
            </a:r>
            <a:r>
              <a:rPr lang="en-US" sz="2000" b="1" dirty="0"/>
              <a:t> the Past 2 Years of Historical Data</a:t>
            </a:r>
          </a:p>
        </p:txBody>
      </p:sp>
      <p:pic>
        <p:nvPicPr>
          <p:cNvPr id="18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2E97EADF-6B6B-B24A-B00D-3A5CDA1AF4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" t="2398" r="1551" b="14170"/>
          <a:stretch/>
        </p:blipFill>
        <p:spPr>
          <a:xfrm>
            <a:off x="135037" y="1996879"/>
            <a:ext cx="11921925" cy="43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oter Placeholder 6">
            <a:extLst>
              <a:ext uri="{FF2B5EF4-FFF2-40B4-BE49-F238E27FC236}">
                <a16:creationId xmlns:a16="http://schemas.microsoft.com/office/drawing/2014/main" id="{13CAB0AF-277C-44E9-81FF-0275BA07A1D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TAILWIND TRADERS</a:t>
            </a:r>
          </a:p>
        </p:txBody>
      </p:sp>
      <p:sp>
        <p:nvSpPr>
          <p:cNvPr id="26" name="Slide Number Placeholder 7">
            <a:extLst>
              <a:ext uri="{FF2B5EF4-FFF2-40B4-BE49-F238E27FC236}">
                <a16:creationId xmlns:a16="http://schemas.microsoft.com/office/drawing/2014/main" id="{1E487C7C-425C-4717-9195-512A7A2545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24997F-F925-4D9E-9119-A8D78A5091E9}"/>
              </a:ext>
            </a:extLst>
          </p:cNvPr>
          <p:cNvSpPr txBox="1"/>
          <p:nvPr/>
        </p:nvSpPr>
        <p:spPr>
          <a:xfrm>
            <a:off x="11146971" y="209028"/>
            <a:ext cx="740227" cy="5827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7C7C63A-C185-4067-8717-C35FFDAB9D9C}"/>
              </a:ext>
            </a:extLst>
          </p:cNvPr>
          <p:cNvSpPr txBox="1">
            <a:spLocks/>
          </p:cNvSpPr>
          <p:nvPr/>
        </p:nvSpPr>
        <p:spPr>
          <a:xfrm>
            <a:off x="171549" y="2130386"/>
            <a:ext cx="5797831" cy="53052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9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If invested $100k in Beg 2019, you would have made…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19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739E139-4B94-8541-A0F8-FA7FDCDD7651}"/>
              </a:ext>
            </a:extLst>
          </p:cNvPr>
          <p:cNvSpPr txBox="1">
            <a:spLocks/>
          </p:cNvSpPr>
          <p:nvPr/>
        </p:nvSpPr>
        <p:spPr>
          <a:xfrm>
            <a:off x="345002" y="109323"/>
            <a:ext cx="6674776" cy="7793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PORTFOLIO VALIDATION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75667D-3D65-6042-B2B5-909BD7D01157}"/>
              </a:ext>
            </a:extLst>
          </p:cNvPr>
          <p:cNvSpPr txBox="1"/>
          <p:nvPr/>
        </p:nvSpPr>
        <p:spPr>
          <a:xfrm>
            <a:off x="324461" y="841911"/>
            <a:ext cx="106599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Based on </a:t>
            </a:r>
            <a:r>
              <a:rPr lang="en-US" sz="2400" b="1" dirty="0" err="1"/>
              <a:t>Backtesting</a:t>
            </a:r>
            <a:r>
              <a:rPr lang="en-US" sz="2400" b="1" dirty="0"/>
              <a:t> model here are the results / numbers: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Using at least the Past 2 Years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Quantitative Analysis on Real Time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B3540D9-8AE8-A04E-9C51-E9AFCF3E54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784953"/>
              </p:ext>
            </p:extLst>
          </p:nvPr>
        </p:nvGraphicFramePr>
        <p:xfrm>
          <a:off x="6119456" y="1958268"/>
          <a:ext cx="3988186" cy="76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4093">
                  <a:extLst>
                    <a:ext uri="{9D8B030D-6E8A-4147-A177-3AD203B41FA5}">
                      <a16:colId xmlns:a16="http://schemas.microsoft.com/office/drawing/2014/main" val="1934861297"/>
                    </a:ext>
                  </a:extLst>
                </a:gridCol>
                <a:gridCol w="1994093">
                  <a:extLst>
                    <a:ext uri="{9D8B030D-6E8A-4147-A177-3AD203B41FA5}">
                      <a16:colId xmlns:a16="http://schemas.microsoft.com/office/drawing/2014/main" val="3052764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Current Value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chemeClr val="bg1"/>
                          </a:solidFill>
                          <a:effectLst/>
                        </a:rPr>
                        <a:t>Percentage Change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5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$186,517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86.51%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95300"/>
                  </a:ext>
                </a:extLst>
              </a:tr>
            </a:tbl>
          </a:graphicData>
        </a:graphic>
      </p:graphicFrame>
      <p:graphicFrame>
        <p:nvGraphicFramePr>
          <p:cNvPr id="23" name="Table 4">
            <a:extLst>
              <a:ext uri="{FF2B5EF4-FFF2-40B4-BE49-F238E27FC236}">
                <a16:creationId xmlns:a16="http://schemas.microsoft.com/office/drawing/2014/main" id="{EA25F7AE-62E2-4A40-A17D-1E5333DC7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7915311"/>
              </p:ext>
            </p:extLst>
          </p:nvPr>
        </p:nvGraphicFramePr>
        <p:xfrm>
          <a:off x="6117109" y="2856253"/>
          <a:ext cx="3988186" cy="76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4093">
                  <a:extLst>
                    <a:ext uri="{9D8B030D-6E8A-4147-A177-3AD203B41FA5}">
                      <a16:colId xmlns:a16="http://schemas.microsoft.com/office/drawing/2014/main" val="1934861297"/>
                    </a:ext>
                  </a:extLst>
                </a:gridCol>
                <a:gridCol w="1994093">
                  <a:extLst>
                    <a:ext uri="{9D8B030D-6E8A-4147-A177-3AD203B41FA5}">
                      <a16:colId xmlns:a16="http://schemas.microsoft.com/office/drawing/2014/main" val="3052764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Current Value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chemeClr val="bg1"/>
                          </a:solidFill>
                          <a:effectLst/>
                        </a:rPr>
                        <a:t>Percentage Change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5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$148,016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48.16%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95300"/>
                  </a:ext>
                </a:extLst>
              </a:tr>
            </a:tbl>
          </a:graphicData>
        </a:graphic>
      </p:graphicFrame>
      <p:graphicFrame>
        <p:nvGraphicFramePr>
          <p:cNvPr id="27" name="Table 4">
            <a:extLst>
              <a:ext uri="{FF2B5EF4-FFF2-40B4-BE49-F238E27FC236}">
                <a16:creationId xmlns:a16="http://schemas.microsoft.com/office/drawing/2014/main" id="{12DAF60A-1C86-7047-8BCA-25C329F8CD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240890"/>
              </p:ext>
            </p:extLst>
          </p:nvPr>
        </p:nvGraphicFramePr>
        <p:xfrm>
          <a:off x="6114761" y="3754240"/>
          <a:ext cx="3988186" cy="76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4093">
                  <a:extLst>
                    <a:ext uri="{9D8B030D-6E8A-4147-A177-3AD203B41FA5}">
                      <a16:colId xmlns:a16="http://schemas.microsoft.com/office/drawing/2014/main" val="1934861297"/>
                    </a:ext>
                  </a:extLst>
                </a:gridCol>
                <a:gridCol w="1994093">
                  <a:extLst>
                    <a:ext uri="{9D8B030D-6E8A-4147-A177-3AD203B41FA5}">
                      <a16:colId xmlns:a16="http://schemas.microsoft.com/office/drawing/2014/main" val="3052764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Current Value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chemeClr val="bg1"/>
                          </a:solidFill>
                          <a:effectLst/>
                        </a:rPr>
                        <a:t>Percentage Change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5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$181,805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81.80%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95300"/>
                  </a:ext>
                </a:extLst>
              </a:tr>
            </a:tbl>
          </a:graphicData>
        </a:graphic>
      </p:graphicFrame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D39040D8-E29E-D649-A526-42C7E71CE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731852"/>
              </p:ext>
            </p:extLst>
          </p:nvPr>
        </p:nvGraphicFramePr>
        <p:xfrm>
          <a:off x="6098347" y="4666291"/>
          <a:ext cx="3988186" cy="76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4093">
                  <a:extLst>
                    <a:ext uri="{9D8B030D-6E8A-4147-A177-3AD203B41FA5}">
                      <a16:colId xmlns:a16="http://schemas.microsoft.com/office/drawing/2014/main" val="1934861297"/>
                    </a:ext>
                  </a:extLst>
                </a:gridCol>
                <a:gridCol w="1994093">
                  <a:extLst>
                    <a:ext uri="{9D8B030D-6E8A-4147-A177-3AD203B41FA5}">
                      <a16:colId xmlns:a16="http://schemas.microsoft.com/office/drawing/2014/main" val="3052764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Current Value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chemeClr val="bg1"/>
                          </a:solidFill>
                          <a:effectLst/>
                        </a:rPr>
                        <a:t>Percentage Change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5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$112,369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12.36%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95300"/>
                  </a:ext>
                </a:extLst>
              </a:tr>
            </a:tbl>
          </a:graphicData>
        </a:graphic>
      </p:graphicFrame>
      <p:graphicFrame>
        <p:nvGraphicFramePr>
          <p:cNvPr id="31" name="Table 4">
            <a:extLst>
              <a:ext uri="{FF2B5EF4-FFF2-40B4-BE49-F238E27FC236}">
                <a16:creationId xmlns:a16="http://schemas.microsoft.com/office/drawing/2014/main" id="{C8599593-483E-F947-A2E7-7B85088CB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814072"/>
              </p:ext>
            </p:extLst>
          </p:nvPr>
        </p:nvGraphicFramePr>
        <p:xfrm>
          <a:off x="6096000" y="5578346"/>
          <a:ext cx="3988186" cy="767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94093">
                  <a:extLst>
                    <a:ext uri="{9D8B030D-6E8A-4147-A177-3AD203B41FA5}">
                      <a16:colId xmlns:a16="http://schemas.microsoft.com/office/drawing/2014/main" val="1934861297"/>
                    </a:ext>
                  </a:extLst>
                </a:gridCol>
                <a:gridCol w="1994093">
                  <a:extLst>
                    <a:ext uri="{9D8B030D-6E8A-4147-A177-3AD203B41FA5}">
                      <a16:colId xmlns:a16="http://schemas.microsoft.com/office/drawing/2014/main" val="3052764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Current Value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solidFill>
                            <a:schemeClr val="bg1"/>
                          </a:solidFill>
                          <a:effectLst/>
                        </a:rPr>
                        <a:t>Percentage Change</a:t>
                      </a:r>
                    </a:p>
                  </a:txBody>
                  <a:tcPr anchor="ctr">
                    <a:solidFill>
                      <a:srgbClr val="FF62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865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$103,708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3.70%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795300"/>
                  </a:ext>
                </a:extLst>
              </a:tr>
            </a:tbl>
          </a:graphicData>
        </a:graphic>
      </p:graphicFrame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0B7F2795-937E-444B-88A5-3FBC01BB187A}"/>
              </a:ext>
            </a:extLst>
          </p:cNvPr>
          <p:cNvSpPr txBox="1">
            <a:spLocks/>
          </p:cNvSpPr>
          <p:nvPr/>
        </p:nvSpPr>
        <p:spPr>
          <a:xfrm>
            <a:off x="171548" y="2861803"/>
            <a:ext cx="5797831" cy="53052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9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If invested $100k in Beg 2020, you would have made…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19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6423DAD-3F67-C04F-B9B4-D53527FA6E4C}"/>
              </a:ext>
            </a:extLst>
          </p:cNvPr>
          <p:cNvSpPr txBox="1">
            <a:spLocks/>
          </p:cNvSpPr>
          <p:nvPr/>
        </p:nvSpPr>
        <p:spPr>
          <a:xfrm>
            <a:off x="171547" y="3745812"/>
            <a:ext cx="5797831" cy="53052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If invested $100k in Covid Low (3/16/2020), you would have made…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19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36F4953-994B-9342-A9DA-ADC04AB8BB05}"/>
              </a:ext>
            </a:extLst>
          </p:cNvPr>
          <p:cNvSpPr txBox="1">
            <a:spLocks/>
          </p:cNvSpPr>
          <p:nvPr/>
        </p:nvSpPr>
        <p:spPr>
          <a:xfrm>
            <a:off x="171546" y="4718914"/>
            <a:ext cx="5797831" cy="53052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9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If invested $100k in Mid 2020, you would have made…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19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F98DAFF-EF80-0745-8C76-E24E810364E5}"/>
              </a:ext>
            </a:extLst>
          </p:cNvPr>
          <p:cNvSpPr txBox="1">
            <a:spLocks/>
          </p:cNvSpPr>
          <p:nvPr/>
        </p:nvSpPr>
        <p:spPr>
          <a:xfrm>
            <a:off x="165418" y="5660155"/>
            <a:ext cx="5797831" cy="530523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n-US" sz="19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If invested $100k in 3 Months Ago, you would have made…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endParaRPr kumimoji="0" lang="en-US" sz="190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060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34D1FF-EDFC-4239-9048-095E499CE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0490" y="2496558"/>
            <a:ext cx="4470783" cy="633514"/>
          </a:xfrm>
        </p:spPr>
        <p:txBody>
          <a:bodyPr>
            <a:noAutofit/>
          </a:bodyPr>
          <a:lstStyle/>
          <a:p>
            <a:pPr algn="ctr"/>
            <a:r>
              <a:rPr lang="en-US" sz="1600" dirty="0"/>
              <a:t>Distribution of Final Cumulative Returns Across All 1000 Simulations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6323782-39DD-4A92-BE1A-2EC3052C358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/>
          <a:stretch>
            <a:fillRect/>
          </a:stretch>
        </p:blipFill>
        <p:spPr>
          <a:xfrm>
            <a:off x="426468" y="3112652"/>
            <a:ext cx="5146142" cy="334069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8DDD5-668E-4EBC-81DF-A159F528E4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11364" y="2458968"/>
            <a:ext cx="4693482" cy="662394"/>
          </a:xfrm>
        </p:spPr>
        <p:txBody>
          <a:bodyPr>
            <a:normAutofit/>
          </a:bodyPr>
          <a:lstStyle/>
          <a:p>
            <a:pPr algn="ctr"/>
            <a:r>
              <a:rPr lang="en-US" sz="1600" dirty="0"/>
              <a:t>1000 Simulations of Cumulative Return Trajectories Over the Next 252 Trading Days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8D441F1-42DF-47C0-B68C-D0B19AB2B0BE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/>
          <a:stretch>
            <a:fillRect/>
          </a:stretch>
        </p:blipFill>
        <p:spPr>
          <a:xfrm>
            <a:off x="6555190" y="3112652"/>
            <a:ext cx="5023323" cy="334069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B9FA69-E2BB-47F8-80DA-0273DD9D4A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9862" y="1101948"/>
            <a:ext cx="8614799" cy="608895"/>
          </a:xfrm>
        </p:spPr>
        <p:txBody>
          <a:bodyPr/>
          <a:lstStyle/>
          <a:p>
            <a:r>
              <a:rPr lang="en-US" sz="1800" b="1" dirty="0"/>
              <a:t>MONTE-CARLO PROJECTION: </a:t>
            </a:r>
          </a:p>
          <a:p>
            <a:r>
              <a:rPr lang="en-US" sz="1600" b="1" dirty="0">
                <a:solidFill>
                  <a:srgbClr val="1D1C1D"/>
                </a:solidFill>
                <a:latin typeface="Slack-Lato"/>
              </a:rPr>
              <a:t>There is a 95% chance that an initial investment of $20,000 in this portfolio over the next 1 year will end within in the range of $24,679 and $29,492</a:t>
            </a:r>
            <a:endParaRPr lang="en-US" sz="1600" b="1" dirty="0"/>
          </a:p>
          <a:p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1E1380-6F07-40A5-A87F-D6AD819D3E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431FBA-1A24-4C13-8F94-422C24D7DA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CCB44-D937-4AE8-9035-F0B99123372D}"/>
              </a:ext>
            </a:extLst>
          </p:cNvPr>
          <p:cNvSpPr txBox="1"/>
          <p:nvPr/>
        </p:nvSpPr>
        <p:spPr>
          <a:xfrm>
            <a:off x="11146971" y="278674"/>
            <a:ext cx="740227" cy="461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6324-5166-4047-9833-9E4B3C9EF48E}"/>
              </a:ext>
            </a:extLst>
          </p:cNvPr>
          <p:cNvSpPr txBox="1">
            <a:spLocks/>
          </p:cNvSpPr>
          <p:nvPr/>
        </p:nvSpPr>
        <p:spPr>
          <a:xfrm>
            <a:off x="345002" y="109323"/>
            <a:ext cx="6674776" cy="7793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PORTFOLIO PREDICTION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AF8517-6FE8-E84F-A32B-8DE1692B9734}"/>
              </a:ext>
            </a:extLst>
          </p:cNvPr>
          <p:cNvSpPr txBox="1"/>
          <p:nvPr/>
        </p:nvSpPr>
        <p:spPr>
          <a:xfrm>
            <a:off x="2167277" y="6456952"/>
            <a:ext cx="20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Standard Deviation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3D161-C4A5-0F4B-AF11-088F7F108513}"/>
              </a:ext>
            </a:extLst>
          </p:cNvPr>
          <p:cNvSpPr txBox="1"/>
          <p:nvPr/>
        </p:nvSpPr>
        <p:spPr>
          <a:xfrm>
            <a:off x="7352102" y="6448617"/>
            <a:ext cx="377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Price Prediction for the next 252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E3A434-C3C9-8741-80C3-C8F58078F659}"/>
              </a:ext>
            </a:extLst>
          </p:cNvPr>
          <p:cNvSpPr txBox="1"/>
          <p:nvPr/>
        </p:nvSpPr>
        <p:spPr>
          <a:xfrm rot="16200000">
            <a:off x="5064430" y="4442061"/>
            <a:ext cx="252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of Price Trajectory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92E6D6-CBE6-5043-A0B3-C52C531CA35B}"/>
              </a:ext>
            </a:extLst>
          </p:cNvPr>
          <p:cNvCxnSpPr/>
          <p:nvPr/>
        </p:nvCxnSpPr>
        <p:spPr>
          <a:xfrm>
            <a:off x="6799859" y="3923825"/>
            <a:ext cx="4867420" cy="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A2A4529-9886-5A46-B967-993F82C07A22}"/>
              </a:ext>
            </a:extLst>
          </p:cNvPr>
          <p:cNvCxnSpPr/>
          <p:nvPr/>
        </p:nvCxnSpPr>
        <p:spPr>
          <a:xfrm>
            <a:off x="6790213" y="4805599"/>
            <a:ext cx="4867420" cy="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337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B9FA69-E2BB-47F8-80DA-0273DD9D4A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9862" y="1009348"/>
            <a:ext cx="8614799" cy="608895"/>
          </a:xfrm>
          <a:solidFill>
            <a:schemeClr val="bg1"/>
          </a:solidFill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Enhances security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Streamlines operational processes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Ensures the highest quality of goods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Transparency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Simplifies B2B communications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Creates immutable records of transactions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1E1380-6F07-40A5-A87F-D6AD819D3E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431FBA-1A24-4C13-8F94-422C24D7DA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18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CCB44-D937-4AE8-9035-F0B99123372D}"/>
              </a:ext>
            </a:extLst>
          </p:cNvPr>
          <p:cNvSpPr txBox="1"/>
          <p:nvPr/>
        </p:nvSpPr>
        <p:spPr>
          <a:xfrm>
            <a:off x="11146971" y="278674"/>
            <a:ext cx="740227" cy="461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6324-5166-4047-9833-9E4B3C9EF48E}"/>
              </a:ext>
            </a:extLst>
          </p:cNvPr>
          <p:cNvSpPr txBox="1">
            <a:spLocks/>
          </p:cNvSpPr>
          <p:nvPr/>
        </p:nvSpPr>
        <p:spPr>
          <a:xfrm>
            <a:off x="345002" y="109323"/>
            <a:ext cx="6674776" cy="7793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SMART CONTRACT DAPP</a:t>
            </a:r>
          </a:p>
        </p:txBody>
      </p:sp>
      <p:pic>
        <p:nvPicPr>
          <p:cNvPr id="3" name="Picture 2" descr="A picture containing text, indoor, screen, screenshot&#10;&#10;Description automatically generated">
            <a:extLst>
              <a:ext uri="{FF2B5EF4-FFF2-40B4-BE49-F238E27FC236}">
                <a16:creationId xmlns:a16="http://schemas.microsoft.com/office/drawing/2014/main" id="{77601008-4B2A-2E4A-9E78-4C0A7296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31" y="3507822"/>
            <a:ext cx="6060279" cy="3240855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E23AF04-E93F-F546-A977-D4B78A821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8" r="3119"/>
          <a:stretch/>
        </p:blipFill>
        <p:spPr>
          <a:xfrm>
            <a:off x="2022488" y="3507822"/>
            <a:ext cx="1494519" cy="324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0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1E1380-6F07-40A5-A87F-D6AD819D3E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431FBA-1A24-4C13-8F94-422C24D7DA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19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CCB44-D937-4AE8-9035-F0B99123372D}"/>
              </a:ext>
            </a:extLst>
          </p:cNvPr>
          <p:cNvSpPr txBox="1"/>
          <p:nvPr/>
        </p:nvSpPr>
        <p:spPr>
          <a:xfrm>
            <a:off x="11146971" y="278674"/>
            <a:ext cx="740227" cy="461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6324-5166-4047-9833-9E4B3C9EF48E}"/>
              </a:ext>
            </a:extLst>
          </p:cNvPr>
          <p:cNvSpPr txBox="1">
            <a:spLocks/>
          </p:cNvSpPr>
          <p:nvPr/>
        </p:nvSpPr>
        <p:spPr>
          <a:xfrm>
            <a:off x="345002" y="109323"/>
            <a:ext cx="6674776" cy="7793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BLOCKCHAIN INTEGRATION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B704D8-EF1E-8849-B7CD-6DCBB170D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63" y="3309194"/>
            <a:ext cx="1976439" cy="19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62AACF3-FBD7-9145-95A2-391711FA01B5}"/>
              </a:ext>
            </a:extLst>
          </p:cNvPr>
          <p:cNvSpPr txBox="1">
            <a:spLocks/>
          </p:cNvSpPr>
          <p:nvPr/>
        </p:nvSpPr>
        <p:spPr>
          <a:xfrm>
            <a:off x="489862" y="1009348"/>
            <a:ext cx="8614799" cy="60889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Install Truffle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Generate Code in Remix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Compile &amp; Deploy Injected Web3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/>
              <a:t>Meta </a:t>
            </a:r>
            <a:r>
              <a:rPr lang="en-US" b="1" dirty="0"/>
              <a:t>Mask Wallet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Ganache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Solidity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Run </a:t>
            </a:r>
            <a:r>
              <a:rPr lang="en-US" b="1" dirty="0" err="1"/>
              <a:t>DApp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10E187C1-C32F-CC44-ABC4-C63C197BE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630" y="3309793"/>
            <a:ext cx="1976440" cy="3046557"/>
          </a:xfrm>
          <a:prstGeom prst="rect">
            <a:avLst/>
          </a:prstGeom>
        </p:spPr>
      </p:pic>
      <p:pic>
        <p:nvPicPr>
          <p:cNvPr id="22" name="Picture 21" descr="Logo, company name&#10;&#10;Description automatically generated">
            <a:extLst>
              <a:ext uri="{FF2B5EF4-FFF2-40B4-BE49-F238E27FC236}">
                <a16:creationId xmlns:a16="http://schemas.microsoft.com/office/drawing/2014/main" id="{EBDF7A36-4213-8C4B-934B-B779348082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40" t="23596" r="24343" b="24737"/>
          <a:stretch/>
        </p:blipFill>
        <p:spPr>
          <a:xfrm>
            <a:off x="5412131" y="3429000"/>
            <a:ext cx="2168527" cy="2166410"/>
          </a:xfrm>
          <a:prstGeom prst="rect">
            <a:avLst/>
          </a:prstGeom>
        </p:spPr>
      </p:pic>
      <p:pic>
        <p:nvPicPr>
          <p:cNvPr id="29" name="Picture 28" descr="Shape, logo, company name&#10;&#10;Description automatically generated">
            <a:extLst>
              <a:ext uri="{FF2B5EF4-FFF2-40B4-BE49-F238E27FC236}">
                <a16:creationId xmlns:a16="http://schemas.microsoft.com/office/drawing/2014/main" id="{013352AC-51C1-714F-A2C5-5A5138F2AC6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21" r="6534"/>
          <a:stretch/>
        </p:blipFill>
        <p:spPr>
          <a:xfrm>
            <a:off x="2395930" y="3309194"/>
            <a:ext cx="2998805" cy="34411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61A851-8BA6-A44D-AB38-B7CD1FD32B02}"/>
              </a:ext>
            </a:extLst>
          </p:cNvPr>
          <p:cNvSpPr txBox="1"/>
          <p:nvPr/>
        </p:nvSpPr>
        <p:spPr>
          <a:xfrm>
            <a:off x="10106494" y="5359326"/>
            <a:ext cx="1688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METAMASK</a:t>
            </a:r>
          </a:p>
        </p:txBody>
      </p:sp>
    </p:spTree>
    <p:extLst>
      <p:ext uri="{BB962C8B-B14F-4D97-AF65-F5344CB8AC3E}">
        <p14:creationId xmlns:p14="http://schemas.microsoft.com/office/powerpoint/2010/main" val="427992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624916"/>
            <a:ext cx="6209056" cy="3630567"/>
          </a:xfrm>
        </p:spPr>
        <p:txBody>
          <a:bodyPr>
            <a:normAutofit/>
          </a:bodyPr>
          <a:lstStyle/>
          <a:p>
            <a:pPr lvl="0"/>
            <a:r>
              <a:rPr lang="en-US" sz="2200" dirty="0"/>
              <a:t>Our team built a portfolio design system that leverages smart contracts and blockchain technology.</a:t>
            </a:r>
          </a:p>
          <a:p>
            <a:pPr lvl="0"/>
            <a:r>
              <a:rPr lang="en-US" sz="2200" dirty="0"/>
              <a:t>We validated portfolios with </a:t>
            </a:r>
            <a:r>
              <a:rPr lang="en-US" sz="2200" dirty="0" err="1"/>
              <a:t>backtesting</a:t>
            </a:r>
            <a:r>
              <a:rPr lang="en-US" sz="2200" dirty="0"/>
              <a:t> analysis based on our feedback from Project Two. </a:t>
            </a:r>
          </a:p>
          <a:p>
            <a:pPr lvl="0"/>
            <a:r>
              <a:rPr lang="en-US" sz="2200" dirty="0"/>
              <a:t>Our investment approach focuses on the efficient frontier, valuation, and price history analysis.</a:t>
            </a:r>
          </a:p>
          <a:p>
            <a:pPr lvl="0"/>
            <a:r>
              <a:rPr lang="en-US" sz="2200" dirty="0"/>
              <a:t>Broadly speaking, the information technology has produced the highest returns in the last few years.</a:t>
            </a:r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</p:spPr>
        <p:txBody>
          <a:bodyPr anchor="b">
            <a:normAutofit/>
          </a:bodyPr>
          <a:lstStyle/>
          <a:p>
            <a:r>
              <a:rPr lang="en-US" dirty="0"/>
              <a:t>Executive </a:t>
            </a:r>
            <a:r>
              <a:rPr lang="en-US" b="0" dirty="0"/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123FFF-B767-42C0-90A9-6DD9F59D8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94" r="3312" b="-1"/>
          <a:stretch/>
        </p:blipFill>
        <p:spPr>
          <a:xfrm>
            <a:off x="6604000" y="10"/>
            <a:ext cx="5588000" cy="687223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noFill/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3853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TAILWIND TRADERS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1E1380-6F07-40A5-A87F-D6AD819D3E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431FBA-1A24-4C13-8F94-422C24D7DA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20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CCB44-D937-4AE8-9035-F0B99123372D}"/>
              </a:ext>
            </a:extLst>
          </p:cNvPr>
          <p:cNvSpPr txBox="1"/>
          <p:nvPr/>
        </p:nvSpPr>
        <p:spPr>
          <a:xfrm>
            <a:off x="11146971" y="278674"/>
            <a:ext cx="740227" cy="461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6324-5166-4047-9833-9E4B3C9EF48E}"/>
              </a:ext>
            </a:extLst>
          </p:cNvPr>
          <p:cNvSpPr txBox="1">
            <a:spLocks/>
          </p:cNvSpPr>
          <p:nvPr/>
        </p:nvSpPr>
        <p:spPr>
          <a:xfrm>
            <a:off x="345002" y="109323"/>
            <a:ext cx="6674776" cy="7793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CFAC27-64EC-CB4E-9C11-9313A46E659E}"/>
              </a:ext>
            </a:extLst>
          </p:cNvPr>
          <p:cNvSpPr txBox="1">
            <a:spLocks/>
          </p:cNvSpPr>
          <p:nvPr/>
        </p:nvSpPr>
        <p:spPr>
          <a:xfrm>
            <a:off x="489862" y="1009348"/>
            <a:ext cx="8614799" cy="60889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Technology has revolutionized the financial industry in many ways, in addition to those mentioned in this presentation.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A Large amount of trading that occurs currently is run virtually entirely by machines.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This is a trend that will almost certainly continue to accelerate.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9807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6" title="Building image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</p:pic>
      <p:sp>
        <p:nvSpPr>
          <p:cNvPr id="19" name="Hexagon 18" descr="Solid dark colo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 descr="Company initials and name in grouped text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3081076" y="2823788"/>
            <a:ext cx="1610249" cy="1159663"/>
            <a:chOff x="2955850" y="2861375"/>
            <a:chExt cx="1610249" cy="11596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123858" y="2861375"/>
              <a:ext cx="12971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TT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610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TAILWIND TRADERS</a:t>
              </a: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8135" y="1715367"/>
            <a:ext cx="4853573" cy="1616252"/>
          </a:xfrm>
        </p:spPr>
        <p:txBody>
          <a:bodyPr/>
          <a:lstStyle/>
          <a:p>
            <a:r>
              <a:rPr lang="en-US" dirty="0"/>
              <a:t>Thank </a:t>
            </a:r>
            <a:r>
              <a:rPr lang="en-US" b="0" dirty="0"/>
              <a:t>You.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17741-DB96-4693-B123-56A4D3981ECB}"/>
              </a:ext>
            </a:extLst>
          </p:cNvPr>
          <p:cNvSpPr txBox="1"/>
          <p:nvPr/>
        </p:nvSpPr>
        <p:spPr>
          <a:xfrm>
            <a:off x="6279929" y="3428999"/>
            <a:ext cx="660802" cy="16132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title="Building image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agon 9" descr="Solid dark colored hexagon in the middle of image accent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 descr="Company initials and name grouped block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3081076" y="2916991"/>
            <a:ext cx="1610249" cy="1058280"/>
            <a:chOff x="2955850" y="2962758"/>
            <a:chExt cx="1610249" cy="10582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112399" y="2962758"/>
              <a:ext cx="12971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latin typeface="Arial Black" panose="020B0A04020102020204" pitchFamily="34" charset="0"/>
                </a:rPr>
                <a:t>TT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55850" y="3713261"/>
              <a:ext cx="16102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cs typeface="Calibri Light" panose="020F0302020204030204" pitchFamily="34" charset="0"/>
                </a:rPr>
                <a:t>TAILWIND TRADERS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6881" y="1728769"/>
            <a:ext cx="4161721" cy="848125"/>
          </a:xfrm>
        </p:spPr>
        <p:txBody>
          <a:bodyPr>
            <a:normAutofit/>
          </a:bodyPr>
          <a:lstStyle/>
          <a:p>
            <a:r>
              <a:rPr lang="en-US" sz="3600" dirty="0"/>
              <a:t>TABLE </a:t>
            </a:r>
            <a:r>
              <a:rPr lang="en-US" sz="3600" b="0" dirty="0">
                <a:latin typeface="Calibri Light" panose="020F0302020204030204" pitchFamily="34" charset="0"/>
              </a:rPr>
              <a:t>OF CONTENTS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6881" y="2650799"/>
            <a:ext cx="3998902" cy="2347921"/>
          </a:xfrm>
        </p:spPr>
        <p:txBody>
          <a:bodyPr>
            <a:normAutofit/>
          </a:bodyPr>
          <a:lstStyle/>
          <a:p>
            <a:r>
              <a:rPr lang="en-US" sz="1200" dirty="0"/>
              <a:t>EXECUTIVE SUMMARY                      </a:t>
            </a:r>
            <a:r>
              <a:rPr lang="en-US" sz="1200" b="1" dirty="0"/>
              <a:t>2</a:t>
            </a:r>
          </a:p>
          <a:p>
            <a:r>
              <a:rPr lang="en-US" sz="1200" dirty="0"/>
              <a:t>SYSTEM DESCRIPTION                   </a:t>
            </a:r>
            <a:r>
              <a:rPr lang="en-US" sz="1200" b="1" dirty="0"/>
              <a:t>4-7</a:t>
            </a:r>
          </a:p>
          <a:p>
            <a:r>
              <a:rPr lang="en-US" sz="1200" dirty="0"/>
              <a:t>PORTFOLIO BUILDING APPROACH   </a:t>
            </a:r>
            <a:r>
              <a:rPr lang="en-US" sz="1200" b="1" dirty="0"/>
              <a:t>8-11</a:t>
            </a:r>
          </a:p>
          <a:p>
            <a:r>
              <a:rPr lang="en-US" sz="1200" dirty="0"/>
              <a:t>BACKTESTING &amp; VALIDATION       </a:t>
            </a:r>
            <a:r>
              <a:rPr lang="en-US" sz="1200" b="1" dirty="0"/>
              <a:t>12-18</a:t>
            </a:r>
            <a:r>
              <a:rPr lang="en-US" sz="1200" dirty="0"/>
              <a:t>                                </a:t>
            </a:r>
            <a:endParaRPr lang="en-US" sz="1200" b="1" dirty="0"/>
          </a:p>
          <a:p>
            <a:r>
              <a:rPr lang="en-US" sz="1200" dirty="0"/>
              <a:t>SMART CONTRACT                     </a:t>
            </a:r>
            <a:r>
              <a:rPr lang="en-US" sz="1200" b="1" dirty="0"/>
              <a:t>    19</a:t>
            </a:r>
          </a:p>
          <a:p>
            <a:r>
              <a:rPr lang="en-US" sz="1200" dirty="0"/>
              <a:t>BLOCKCHAIN INTEGRATION          </a:t>
            </a:r>
            <a:r>
              <a:rPr lang="en-US" sz="1200" b="1" dirty="0"/>
              <a:t>    20</a:t>
            </a:r>
          </a:p>
          <a:p>
            <a:r>
              <a:rPr lang="en-US" sz="1200" dirty="0"/>
              <a:t>CONCLUSION                                </a:t>
            </a:r>
            <a:r>
              <a:rPr lang="en-US" sz="1200" b="1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46C1E0-EFFF-4093-A61E-6BEE95DCEE2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TAILWIND TRADERS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31544E3-90AA-48A6-9AE5-8031FD188DC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D3015-061B-4422-AEE6-39D43B9B8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530" y="501650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SYSTEM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1E8B65-1B7D-402D-8A0F-52E1F7599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29" y="4902740"/>
            <a:ext cx="11627337" cy="15406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C47152-FC51-45C1-9989-960A5233B86B}"/>
              </a:ext>
            </a:extLst>
          </p:cNvPr>
          <p:cNvSpPr txBox="1"/>
          <p:nvPr/>
        </p:nvSpPr>
        <p:spPr>
          <a:xfrm>
            <a:off x="11020097" y="325676"/>
            <a:ext cx="867101" cy="4941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D150139-6739-4DF9-8ACD-A692F578CEFC}"/>
              </a:ext>
            </a:extLst>
          </p:cNvPr>
          <p:cNvSpPr/>
          <p:nvPr/>
        </p:nvSpPr>
        <p:spPr>
          <a:xfrm>
            <a:off x="873646" y="1793374"/>
            <a:ext cx="769996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Launcher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Two options exist to initiate the portfolio building process.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Command Line Launcher: Specify customer metrics and contract address through command line inputs.</a:t>
            </a:r>
          </a:p>
          <a:p>
            <a:pPr marL="514350" indent="-514350">
              <a:buFont typeface="+mj-lt"/>
              <a:buAutoNum type="romanUcPeriod"/>
            </a:pPr>
            <a:r>
              <a:rPr lang="en-US" sz="2000" dirty="0"/>
              <a:t>Chat Bot: A chat bot interactively collects customer metrics and contract address from the user.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EAFC28-4763-5041-B948-527B952E4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4225" y="4082983"/>
            <a:ext cx="4613564" cy="342900"/>
          </a:xfrm>
          <a:prstGeom prst="rect">
            <a:avLst/>
          </a:prstGeom>
        </p:spPr>
      </p:pic>
      <p:pic>
        <p:nvPicPr>
          <p:cNvPr id="15" name="Picture 4" descr="See the source image">
            <a:extLst>
              <a:ext uri="{FF2B5EF4-FFF2-40B4-BE49-F238E27FC236}">
                <a16:creationId xmlns:a16="http://schemas.microsoft.com/office/drawing/2014/main" id="{5E46F060-B421-C040-B453-017F56AFE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0556" y="4043554"/>
            <a:ext cx="2016642" cy="113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text, room, scene&#10;&#10;Description automatically generated">
            <a:extLst>
              <a:ext uri="{FF2B5EF4-FFF2-40B4-BE49-F238E27FC236}">
                <a16:creationId xmlns:a16="http://schemas.microsoft.com/office/drawing/2014/main" id="{1E07C9F4-D396-554F-823A-03426095E3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627396" y="4043554"/>
            <a:ext cx="1244062" cy="1244062"/>
          </a:xfrm>
          <a:prstGeom prst="rect">
            <a:avLst/>
          </a:prstGeom>
        </p:spPr>
      </p:pic>
      <p:pic>
        <p:nvPicPr>
          <p:cNvPr id="10" name="Picture 9" descr="White text with black background&#10;&#10;Description automatically generated with low confidence">
            <a:extLst>
              <a:ext uri="{FF2B5EF4-FFF2-40B4-BE49-F238E27FC236}">
                <a16:creationId xmlns:a16="http://schemas.microsoft.com/office/drawing/2014/main" id="{621C9739-38CD-2D48-BB08-61EAA76FA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322" y="4071148"/>
            <a:ext cx="2342606" cy="118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15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70AA05-C928-4C92-8D86-0A00E1357D5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4024A7-00A9-45CC-A81A-A3FBDA6389F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5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24D882-321D-4B58-A53A-B5F9298E7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204991"/>
            <a:ext cx="8333222" cy="1147969"/>
          </a:xfrm>
        </p:spPr>
        <p:txBody>
          <a:bodyPr/>
          <a:lstStyle/>
          <a:p>
            <a:r>
              <a:rPr lang="en-US" dirty="0"/>
              <a:t>SYSTEM DESCRIPTION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561AAA-3D6D-4CBA-BCFB-87ABBA1E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7" y="1550354"/>
            <a:ext cx="8969880" cy="1966799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This portfolio suggestion and logging capability augments the previous project effort as a nearly drop-in component replacement.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A064A-8341-41FF-B961-976853704256}"/>
              </a:ext>
            </a:extLst>
          </p:cNvPr>
          <p:cNvSpPr txBox="1"/>
          <p:nvPr/>
        </p:nvSpPr>
        <p:spPr>
          <a:xfrm>
            <a:off x="10967088" y="306967"/>
            <a:ext cx="1056290" cy="4720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8ADF54-8C16-4584-BADC-6CA3F51BD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77" y="2643716"/>
            <a:ext cx="9534970" cy="823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C414B-D70C-410B-8E8C-EBF1B8612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381" y="3643546"/>
            <a:ext cx="536494" cy="469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D02258-C28E-48F0-92C9-C71B963D2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4139" y="4112979"/>
            <a:ext cx="7242676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91E1380-6F07-40A5-A87F-D6AD819D3E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F431FBA-1A24-4C13-8F94-422C24D7DA4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6</a:t>
            </a:fld>
            <a:endParaRPr lang="en-US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CCB44-D937-4AE8-9035-F0B99123372D}"/>
              </a:ext>
            </a:extLst>
          </p:cNvPr>
          <p:cNvSpPr txBox="1"/>
          <p:nvPr/>
        </p:nvSpPr>
        <p:spPr>
          <a:xfrm>
            <a:off x="11146971" y="278674"/>
            <a:ext cx="740227" cy="46110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0F6324-5166-4047-9833-9E4B3C9EF48E}"/>
              </a:ext>
            </a:extLst>
          </p:cNvPr>
          <p:cNvSpPr txBox="1">
            <a:spLocks/>
          </p:cNvSpPr>
          <p:nvPr/>
        </p:nvSpPr>
        <p:spPr>
          <a:xfrm>
            <a:off x="345001" y="109323"/>
            <a:ext cx="7560507" cy="77932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IN" sz="4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SYSTEM </a:t>
            </a:r>
            <a:r>
              <a:rPr lang="en-US" b="0" dirty="0"/>
              <a:t>DESCRIPTION: INPUT</a:t>
            </a:r>
            <a:endParaRPr lang="en-US" dirty="0"/>
          </a:p>
        </p:txBody>
      </p: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4357CFF9-0B1D-264C-ACCA-EFB8D09FA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745" b="-1"/>
          <a:stretch/>
        </p:blipFill>
        <p:spPr>
          <a:xfrm>
            <a:off x="6491724" y="2551611"/>
            <a:ext cx="4032167" cy="3521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9A793AC7-9478-D64E-8D63-63BE0B3596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" r="1904" b="-6"/>
          <a:stretch/>
        </p:blipFill>
        <p:spPr>
          <a:xfrm>
            <a:off x="954106" y="1217611"/>
            <a:ext cx="5300920" cy="442277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1961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882100FE-A4EE-425A-8A89-FB99E2679FC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noProof="0"/>
              <a:t>TAILWIND TRADERS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2BF9119-7FCD-4712-A5D6-2CF60EE025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DD3015-061B-4422-AEE6-39D43B9B8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73" y="394941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USER INTERFACE: OUTPUTS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08C99EE-D094-415B-A5A1-40C6F4D6E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889" y="1712708"/>
            <a:ext cx="2244541" cy="4750351"/>
          </a:xfrm>
          <a:prstGeom prst="rect">
            <a:avLst/>
          </a:prstGeom>
          <a:noFill/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D0BEC83-D7E9-433B-9A7D-2DF80A4BD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69405" y="2241209"/>
            <a:ext cx="6498333" cy="4407763"/>
          </a:xfrm>
        </p:spPr>
        <p:txBody>
          <a:bodyPr/>
          <a:lstStyle/>
          <a:p>
            <a:pPr marL="761238" lvl="2" indent="-285750">
              <a:buFont typeface="Wingdings" panose="05000000000000000000" pitchFamily="2" charset="2"/>
              <a:buChar char="Ø"/>
            </a:pPr>
            <a:r>
              <a:rPr lang="en-US" sz="2000" dirty="0"/>
              <a:t>Customer Metrics consisting of:</a:t>
            </a:r>
          </a:p>
          <a:p>
            <a:pPr marL="944118" lvl="3" indent="-285750">
              <a:buFont typeface="Wingdings" panose="05000000000000000000" pitchFamily="2" charset="2"/>
              <a:buChar char="v"/>
            </a:pPr>
            <a:r>
              <a:rPr lang="en-US" sz="2000" dirty="0"/>
              <a:t>Risk: Integer indicating low (0), medium (1), and high (2) risk tolerance.</a:t>
            </a:r>
          </a:p>
          <a:p>
            <a:pPr marL="944118" lvl="3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Initial_investment</a:t>
            </a:r>
            <a:r>
              <a:rPr lang="en-US" sz="2000" dirty="0"/>
              <a:t>: Initial dollar investment.</a:t>
            </a:r>
          </a:p>
          <a:p>
            <a:pPr marL="944118" lvl="3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Industries_preferences</a:t>
            </a:r>
            <a:r>
              <a:rPr lang="en-US" sz="2000" dirty="0"/>
              <a:t>: List of preferred industries.</a:t>
            </a:r>
          </a:p>
          <a:p>
            <a:pPr marL="944118" lvl="3" indent="-285750">
              <a:buFont typeface="Wingdings" panose="05000000000000000000" pitchFamily="2" charset="2"/>
              <a:buChar char="v"/>
            </a:pPr>
            <a:r>
              <a:rPr lang="en-US" sz="2000" dirty="0" err="1"/>
              <a:t>Investing_duration</a:t>
            </a:r>
            <a:r>
              <a:rPr lang="en-US" sz="2000" dirty="0"/>
              <a:t>: Integer indicating short-term (0), medium-term (1), and long-term (2) investing duration.</a:t>
            </a:r>
          </a:p>
          <a:p>
            <a:pPr marL="761238" lvl="2" indent="-285750">
              <a:buFont typeface="Wingdings" panose="05000000000000000000" pitchFamily="2" charset="2"/>
              <a:buChar char="Ø"/>
            </a:pPr>
            <a:r>
              <a:rPr lang="en-US" sz="2000" dirty="0"/>
              <a:t>Contract address: The address at which the smart contract is deployed.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6E553-8166-4C5E-9A44-ECD749732071}"/>
              </a:ext>
            </a:extLst>
          </p:cNvPr>
          <p:cNvSpPr txBox="1"/>
          <p:nvPr/>
        </p:nvSpPr>
        <p:spPr>
          <a:xfrm>
            <a:off x="10972800" y="209028"/>
            <a:ext cx="914398" cy="5634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5F32F1-2358-49B6-82DD-3EA40D409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305" y="5699830"/>
            <a:ext cx="6898747" cy="6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59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F62C709-C581-43AE-99FD-F0A35ACCBB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678" y="1501848"/>
            <a:ext cx="7368596" cy="608895"/>
          </a:xfrm>
        </p:spPr>
        <p:txBody>
          <a:bodyPr>
            <a:normAutofit/>
          </a:bodyPr>
          <a:lstStyle/>
          <a:p>
            <a:r>
              <a:rPr lang="en-US" kern="1200" spc="300" dirty="0">
                <a:latin typeface="+mn-lt"/>
                <a:ea typeface="+mn-ea"/>
                <a:cs typeface="+mn-cs"/>
              </a:rPr>
              <a:t>EFFICIENT FRONTIER ALGORITHM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C4D256F5-9BC9-4CF9-9F34-AB380CCB75F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TAILWIND TRADERS</a:t>
            </a: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50BEE839-1F42-4F2A-9B78-46F974E8EFB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699F50C-BE38-4BD0-BA84-9B090E1F2B9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352245"/>
            <a:ext cx="8333222" cy="1147969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b="1" kern="1200" dirty="0">
                <a:latin typeface="+mj-lt"/>
                <a:ea typeface="+mj-ea"/>
                <a:cs typeface="+mj-cs"/>
              </a:rPr>
              <a:t>PORTFOLIO BUILDING APPROACH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C3B06282-9038-4872-BD4C-0E206B841118}"/>
              </a:ext>
            </a:extLst>
          </p:cNvPr>
          <p:cNvGraphicFramePr/>
          <p:nvPr/>
        </p:nvGraphicFramePr>
        <p:xfrm>
          <a:off x="5992201" y="2025314"/>
          <a:ext cx="5719397" cy="40844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69D7413-6AC8-478C-8971-ED45CC035CEA}"/>
              </a:ext>
            </a:extLst>
          </p:cNvPr>
          <p:cNvSpPr txBox="1"/>
          <p:nvPr/>
        </p:nvSpPr>
        <p:spPr>
          <a:xfrm>
            <a:off x="11146971" y="209028"/>
            <a:ext cx="740227" cy="5587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C7D7C9-35D0-43D9-AB5B-754578ABB0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678" y="2294033"/>
            <a:ext cx="5182049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5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081F-3131-4D6B-9B2B-6257F5EB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512" y="508748"/>
            <a:ext cx="8333222" cy="1215566"/>
          </a:xfrm>
        </p:spPr>
        <p:txBody>
          <a:bodyPr/>
          <a:lstStyle/>
          <a:p>
            <a:r>
              <a:rPr lang="en-US" dirty="0"/>
              <a:t>PORTFOLIO BUILDING DATA STUDY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A8E3B1-71E3-44F2-97DF-4935CCB5E9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TAILWIND TRADERS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173A5-16F7-4A25-A030-18690326C7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9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EF4A9CC-26FF-4097-9CCF-7325FFF8961E}"/>
              </a:ext>
            </a:extLst>
          </p:cNvPr>
          <p:cNvSpPr txBox="1">
            <a:spLocks/>
          </p:cNvSpPr>
          <p:nvPr/>
        </p:nvSpPr>
        <p:spPr>
          <a:xfrm>
            <a:off x="1097279" y="2211572"/>
            <a:ext cx="4452915" cy="365752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To support system development, additional research and testing was performed.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Using a sample of stocks listed on the New York Stock Exchange (NYSE), a combination of Efficient Frontier and prioritization by company valuation was tested.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Found mixed results in previous 2 years due to extreme market volatility.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Future Research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Meaningful fundamental analysis varies for each industry. Automatic industry-specific handling should be integrated into the framework.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/>
              <a:t>Evaluate seasonal trends and augment portfolio selection process.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8343DA0-9126-417D-A45A-CD760FC65CDF}"/>
              </a:ext>
            </a:extLst>
          </p:cNvPr>
          <p:cNvGraphicFramePr/>
          <p:nvPr/>
        </p:nvGraphicFramePr>
        <p:xfrm>
          <a:off x="5700231" y="2807886"/>
          <a:ext cx="5251304" cy="24648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97A9785-3397-4F56-A17F-F224C2B820CA}"/>
              </a:ext>
            </a:extLst>
          </p:cNvPr>
          <p:cNvSpPr txBox="1"/>
          <p:nvPr/>
        </p:nvSpPr>
        <p:spPr>
          <a:xfrm>
            <a:off x="11146971" y="313509"/>
            <a:ext cx="670560" cy="4702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13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7F4215-C6BB-44A3-9A5E-9446E68359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80A5AF1-8C57-4290-936E-5FD27C9572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8919DE-9BD9-47A9-9F5D-16EBB96879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1095</Words>
  <Application>Microsoft Macintosh PowerPoint</Application>
  <PresentationFormat>Widescreen</PresentationFormat>
  <Paragraphs>214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Franklin Gothic Book</vt:lpstr>
      <vt:lpstr>Gill Sans SemiBold</vt:lpstr>
      <vt:lpstr>Slack-Lato</vt:lpstr>
      <vt:lpstr>Times New Roman</vt:lpstr>
      <vt:lpstr>Wingdings</vt:lpstr>
      <vt:lpstr>Office Theme</vt:lpstr>
      <vt:lpstr>DeFi ASSET MANAGEMENT</vt:lpstr>
      <vt:lpstr>Executive Summary</vt:lpstr>
      <vt:lpstr>TABLE OF CONTENTS</vt:lpstr>
      <vt:lpstr>SYSTEM DESCRIPTION</vt:lpstr>
      <vt:lpstr>SYSTEM DESCRIPTION</vt:lpstr>
      <vt:lpstr>PowerPoint Presentation</vt:lpstr>
      <vt:lpstr>USER INTERFACE: OUTPUTS</vt:lpstr>
      <vt:lpstr>PORTFOLIO BUILDING APPROACH</vt:lpstr>
      <vt:lpstr>PORTFOLIO BUILDING DATA STUDY</vt:lpstr>
      <vt:lpstr>PORTFOLIO SUGGESTION GENERATOR</vt:lpstr>
      <vt:lpstr>PORTFOLIO OPTIMIZATION</vt:lpstr>
      <vt:lpstr>PORTFOLIO ALLOCATION</vt:lpstr>
      <vt:lpstr>PORTFOLIO VALUATION</vt:lpstr>
      <vt:lpstr>PORTFOLIO VALUATION</vt:lpstr>
      <vt:lpstr>PORTFOLIO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DeFi ASSET MANAGEMENT</dc:title>
  <dc:creator>Cindy Kang</dc:creator>
  <cp:lastModifiedBy>Milad Nazar</cp:lastModifiedBy>
  <cp:revision>39</cp:revision>
  <dcterms:created xsi:type="dcterms:W3CDTF">2021-03-13T04:39:28Z</dcterms:created>
  <dcterms:modified xsi:type="dcterms:W3CDTF">2021-03-13T15:43:48Z</dcterms:modified>
</cp:coreProperties>
</file>